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</p:sldMasterIdLst>
  <p:notesMasterIdLst>
    <p:notesMasterId r:id="rId33"/>
  </p:notesMasterIdLst>
  <p:handoutMasterIdLst>
    <p:handoutMasterId r:id="rId34"/>
  </p:handoutMasterIdLst>
  <p:sldIdLst>
    <p:sldId id="303" r:id="rId2"/>
    <p:sldId id="308" r:id="rId3"/>
    <p:sldId id="302" r:id="rId4"/>
    <p:sldId id="309" r:id="rId5"/>
    <p:sldId id="310" r:id="rId6"/>
    <p:sldId id="311" r:id="rId7"/>
    <p:sldId id="312" r:id="rId8"/>
    <p:sldId id="313" r:id="rId9"/>
    <p:sldId id="314" r:id="rId10"/>
    <p:sldId id="325" r:id="rId11"/>
    <p:sldId id="326" r:id="rId12"/>
    <p:sldId id="315" r:id="rId13"/>
    <p:sldId id="317" r:id="rId14"/>
    <p:sldId id="321" r:id="rId15"/>
    <p:sldId id="323" r:id="rId16"/>
    <p:sldId id="327" r:id="rId17"/>
    <p:sldId id="328" r:id="rId18"/>
    <p:sldId id="329" r:id="rId19"/>
    <p:sldId id="330" r:id="rId20"/>
    <p:sldId id="332" r:id="rId21"/>
    <p:sldId id="334" r:id="rId22"/>
    <p:sldId id="335" r:id="rId23"/>
    <p:sldId id="338" r:id="rId24"/>
    <p:sldId id="336" r:id="rId25"/>
    <p:sldId id="339" r:id="rId26"/>
    <p:sldId id="340" r:id="rId27"/>
    <p:sldId id="342" r:id="rId28"/>
    <p:sldId id="341" r:id="rId29"/>
    <p:sldId id="343" r:id="rId30"/>
    <p:sldId id="344" r:id="rId31"/>
    <p:sldId id="345" r:id="rId32"/>
  </p:sldIdLst>
  <p:sldSz cx="2743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E6EDA"/>
    <a:srgbClr val="7598E5"/>
    <a:srgbClr val="5883DF"/>
    <a:srgbClr val="8FABE9"/>
    <a:srgbClr val="DFE52C"/>
    <a:srgbClr val="1E2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4615" autoAdjust="0"/>
    <p:restoredTop sz="81183" autoAdjust="0"/>
  </p:normalViewPr>
  <p:slideViewPr>
    <p:cSldViewPr>
      <p:cViewPr>
        <p:scale>
          <a:sx n="62" d="100"/>
          <a:sy n="62" d="100"/>
        </p:scale>
        <p:origin x="-72" y="-738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thesis\LEED%20analysi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thesis\LEED%20analysi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thesis\LEED%20School%20across%20nation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thesis\LEED%20School%20across%20na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Current</a:t>
            </a:r>
            <a:r>
              <a:rPr lang="en-US" baseline="0"/>
              <a:t> </a:t>
            </a:r>
            <a:r>
              <a:rPr lang="en-US"/>
              <a:t>LEED Score</a:t>
            </a:r>
            <a:r>
              <a:rPr lang="en-US" baseline="0"/>
              <a:t> Scatter</a:t>
            </a:r>
            <a:endParaRPr lang="en-US"/>
          </a:p>
        </c:rich>
      </c:tx>
      <c:layout/>
      <c:overlay val="0"/>
    </c:title>
    <c:autoTitleDeleted val="0"/>
    <c:plotArea>
      <c:layout/>
      <c:areaChart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Points Earned</c:v>
                </c:pt>
              </c:strCache>
            </c:strRef>
          </c:tx>
          <c:cat>
            <c:strRef>
              <c:f>Sheet1!$A$2:$A$8</c:f>
              <c:strCache>
                <c:ptCount val="7"/>
                <c:pt idx="0">
                  <c:v>Sustainable Sites</c:v>
                </c:pt>
                <c:pt idx="1">
                  <c:v>Water Efficiency</c:v>
                </c:pt>
                <c:pt idx="2">
                  <c:v>Energy and Atmosphere</c:v>
                </c:pt>
                <c:pt idx="3">
                  <c:v>Material and Resources</c:v>
                </c:pt>
                <c:pt idx="4">
                  <c:v>Indoor Environmental Quality</c:v>
                </c:pt>
                <c:pt idx="5">
                  <c:v>Innovation and Design Process</c:v>
                </c:pt>
                <c:pt idx="6">
                  <c:v>Regional Priority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19</c:v>
                </c:pt>
                <c:pt idx="1">
                  <c:v>9</c:v>
                </c:pt>
                <c:pt idx="2">
                  <c:v>10</c:v>
                </c:pt>
                <c:pt idx="3">
                  <c:v>8</c:v>
                </c:pt>
                <c:pt idx="4">
                  <c:v>16</c:v>
                </c:pt>
                <c:pt idx="5">
                  <c:v>2</c:v>
                </c:pt>
                <c:pt idx="6">
                  <c:v>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Points Missed</c:v>
                </c:pt>
              </c:strCache>
            </c:strRef>
          </c:tx>
          <c:cat>
            <c:strRef>
              <c:f>Sheet1!$A$2:$A$8</c:f>
              <c:strCache>
                <c:ptCount val="7"/>
                <c:pt idx="0">
                  <c:v>Sustainable Sites</c:v>
                </c:pt>
                <c:pt idx="1">
                  <c:v>Water Efficiency</c:v>
                </c:pt>
                <c:pt idx="2">
                  <c:v>Energy and Atmosphere</c:v>
                </c:pt>
                <c:pt idx="3">
                  <c:v>Material and Resources</c:v>
                </c:pt>
                <c:pt idx="4">
                  <c:v>Indoor Environmental Quality</c:v>
                </c:pt>
                <c:pt idx="5">
                  <c:v>Innovation and Design Process</c:v>
                </c:pt>
                <c:pt idx="6">
                  <c:v>Regional Priority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5</c:v>
                </c:pt>
                <c:pt idx="1">
                  <c:v>2</c:v>
                </c:pt>
                <c:pt idx="2">
                  <c:v>23</c:v>
                </c:pt>
                <c:pt idx="3">
                  <c:v>5</c:v>
                </c:pt>
                <c:pt idx="4">
                  <c:v>3</c:v>
                </c:pt>
                <c:pt idx="5">
                  <c:v>4</c:v>
                </c:pt>
                <c:pt idx="6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987200"/>
        <c:axId val="83784832"/>
      </c:areaChart>
      <c:catAx>
        <c:axId val="77987200"/>
        <c:scaling>
          <c:orientation val="minMax"/>
        </c:scaling>
        <c:delete val="0"/>
        <c:axPos val="b"/>
        <c:majorTickMark val="none"/>
        <c:minorTickMark val="none"/>
        <c:tickLblPos val="nextTo"/>
        <c:crossAx val="83784832"/>
        <c:crosses val="autoZero"/>
        <c:auto val="1"/>
        <c:lblAlgn val="ctr"/>
        <c:lblOffset val="100"/>
        <c:noMultiLvlLbl val="0"/>
      </c:catAx>
      <c:valAx>
        <c:axId val="83784832"/>
        <c:scaling>
          <c:orientation val="minMax"/>
        </c:scaling>
        <c:delete val="0"/>
        <c:axPos val="l"/>
        <c:majorGridlines/>
        <c:minorGridlines/>
        <c:numFmt formatCode="0%" sourceLinked="1"/>
        <c:majorTickMark val="none"/>
        <c:minorTickMark val="none"/>
        <c:tickLblPos val="nextTo"/>
        <c:crossAx val="7798720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817983426229026"/>
          <c:y val="0.26722366460949148"/>
          <c:w val="0.20322038396885783"/>
          <c:h val="0.20239937575370645"/>
        </c:manualLayout>
      </c:layout>
      <c:overlay val="0"/>
    </c:legend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Potential LEED Score Scatter</a:t>
            </a:r>
          </a:p>
        </c:rich>
      </c:tx>
      <c:layout/>
      <c:overlay val="0"/>
    </c:title>
    <c:autoTitleDeleted val="0"/>
    <c:plotArea>
      <c:layout/>
      <c:areaChart>
        <c:grouping val="percentStacked"/>
        <c:varyColors val="0"/>
        <c:ser>
          <c:idx val="0"/>
          <c:order val="0"/>
          <c:tx>
            <c:strRef>
              <c:f>Sheet1!$B$11</c:f>
              <c:strCache>
                <c:ptCount val="1"/>
                <c:pt idx="0">
                  <c:v>Points Earned</c:v>
                </c:pt>
              </c:strCache>
            </c:strRef>
          </c:tx>
          <c:cat>
            <c:strRef>
              <c:f>Sheet1!$A$12:$A$18</c:f>
              <c:strCache>
                <c:ptCount val="7"/>
                <c:pt idx="0">
                  <c:v>Sustainable Sites</c:v>
                </c:pt>
                <c:pt idx="1">
                  <c:v>Water Efficiency</c:v>
                </c:pt>
                <c:pt idx="2">
                  <c:v>Energy and Atmosphere</c:v>
                </c:pt>
                <c:pt idx="3">
                  <c:v>Material and Resources</c:v>
                </c:pt>
                <c:pt idx="4">
                  <c:v>Indoor Environmental Quality</c:v>
                </c:pt>
                <c:pt idx="5">
                  <c:v>Innovation and Design Process</c:v>
                </c:pt>
                <c:pt idx="6">
                  <c:v>Regional Priority</c:v>
                </c:pt>
              </c:strCache>
            </c:strRef>
          </c:cat>
          <c:val>
            <c:numRef>
              <c:f>Sheet1!$B$12:$B$18</c:f>
              <c:numCache>
                <c:formatCode>General</c:formatCode>
                <c:ptCount val="7"/>
                <c:pt idx="0">
                  <c:v>19</c:v>
                </c:pt>
                <c:pt idx="1">
                  <c:v>9</c:v>
                </c:pt>
                <c:pt idx="2">
                  <c:v>25</c:v>
                </c:pt>
                <c:pt idx="3">
                  <c:v>8</c:v>
                </c:pt>
                <c:pt idx="4">
                  <c:v>16</c:v>
                </c:pt>
                <c:pt idx="5">
                  <c:v>3</c:v>
                </c:pt>
                <c:pt idx="6">
                  <c:v>2</c:v>
                </c:pt>
              </c:numCache>
            </c:numRef>
          </c:val>
        </c:ser>
        <c:ser>
          <c:idx val="1"/>
          <c:order val="1"/>
          <c:tx>
            <c:strRef>
              <c:f>Sheet1!$C$11</c:f>
              <c:strCache>
                <c:ptCount val="1"/>
                <c:pt idx="0">
                  <c:v>Points Missed</c:v>
                </c:pt>
              </c:strCache>
            </c:strRef>
          </c:tx>
          <c:cat>
            <c:strRef>
              <c:f>Sheet1!$A$12:$A$18</c:f>
              <c:strCache>
                <c:ptCount val="7"/>
                <c:pt idx="0">
                  <c:v>Sustainable Sites</c:v>
                </c:pt>
                <c:pt idx="1">
                  <c:v>Water Efficiency</c:v>
                </c:pt>
                <c:pt idx="2">
                  <c:v>Energy and Atmosphere</c:v>
                </c:pt>
                <c:pt idx="3">
                  <c:v>Material and Resources</c:v>
                </c:pt>
                <c:pt idx="4">
                  <c:v>Indoor Environmental Quality</c:v>
                </c:pt>
                <c:pt idx="5">
                  <c:v>Innovation and Design Process</c:v>
                </c:pt>
                <c:pt idx="6">
                  <c:v>Regional Priority</c:v>
                </c:pt>
              </c:strCache>
            </c:strRef>
          </c:cat>
          <c:val>
            <c:numRef>
              <c:f>Sheet1!$C$12:$C$18</c:f>
              <c:numCache>
                <c:formatCode>General</c:formatCode>
                <c:ptCount val="7"/>
                <c:pt idx="0">
                  <c:v>5</c:v>
                </c:pt>
                <c:pt idx="1">
                  <c:v>2</c:v>
                </c:pt>
                <c:pt idx="2">
                  <c:v>13</c:v>
                </c:pt>
                <c:pt idx="3">
                  <c:v>5</c:v>
                </c:pt>
                <c:pt idx="4">
                  <c:v>3</c:v>
                </c:pt>
                <c:pt idx="5">
                  <c:v>3</c:v>
                </c:pt>
                <c:pt idx="6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232832"/>
        <c:axId val="84242816"/>
      </c:areaChart>
      <c:catAx>
        <c:axId val="84232832"/>
        <c:scaling>
          <c:orientation val="minMax"/>
        </c:scaling>
        <c:delete val="0"/>
        <c:axPos val="b"/>
        <c:majorTickMark val="none"/>
        <c:minorTickMark val="none"/>
        <c:tickLblPos val="nextTo"/>
        <c:crossAx val="84242816"/>
        <c:crosses val="autoZero"/>
        <c:auto val="1"/>
        <c:lblAlgn val="ctr"/>
        <c:lblOffset val="100"/>
        <c:noMultiLvlLbl val="0"/>
      </c:catAx>
      <c:valAx>
        <c:axId val="84242816"/>
        <c:scaling>
          <c:orientation val="minMax"/>
        </c:scaling>
        <c:delete val="0"/>
        <c:axPos val="l"/>
        <c:majorGridlines/>
        <c:minorGridlines/>
        <c:numFmt formatCode="0%" sourceLinked="1"/>
        <c:majorTickMark val="none"/>
        <c:minorTickMark val="none"/>
        <c:tickLblPos val="nextTo"/>
        <c:crossAx val="8423283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6682924755863147"/>
          <c:y val="0.31004168596572523"/>
          <c:w val="0.21697642045756452"/>
          <c:h val="0.23165937591134442"/>
        </c:manualLayout>
      </c:layout>
      <c:overlay val="0"/>
    </c:legend>
    <c:plotVisOnly val="1"/>
    <c:dispBlanksAs val="zero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/>
              <a:t>LEED New</a:t>
            </a:r>
            <a:r>
              <a:rPr lang="en-US" sz="1600" baseline="0"/>
              <a:t> Construction of </a:t>
            </a:r>
            <a:r>
              <a:rPr lang="en-US" sz="1600"/>
              <a:t>Education</a:t>
            </a:r>
            <a:r>
              <a:rPr lang="en-US" sz="1600" baseline="0"/>
              <a:t> Facilities in Pennsylvania (Total =106) Registered in 1999-2014 </a:t>
            </a:r>
            <a:endParaRPr lang="en-US" sz="160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Sheet1!$I$38:$I$41</c:f>
              <c:strCache>
                <c:ptCount val="4"/>
                <c:pt idx="0">
                  <c:v>Certified</c:v>
                </c:pt>
                <c:pt idx="1">
                  <c:v>Silver</c:v>
                </c:pt>
                <c:pt idx="2">
                  <c:v>Gold</c:v>
                </c:pt>
                <c:pt idx="3">
                  <c:v>Platium</c:v>
                </c:pt>
              </c:strCache>
            </c:strRef>
          </c:cat>
          <c:val>
            <c:numRef>
              <c:f>Sheet1!$J$38:$J$41</c:f>
              <c:numCache>
                <c:formatCode>General</c:formatCode>
                <c:ptCount val="4"/>
                <c:pt idx="0">
                  <c:v>71</c:v>
                </c:pt>
                <c:pt idx="1">
                  <c:v>17</c:v>
                </c:pt>
                <c:pt idx="2">
                  <c:v>16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zero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 b="1" i="0" baseline="0">
                <a:effectLst/>
              </a:rPr>
              <a:t>LEED New Construction of Education Facilities in California (Total =119)</a:t>
            </a:r>
          </a:p>
          <a:p>
            <a:pPr>
              <a:defRPr sz="1600"/>
            </a:pPr>
            <a:r>
              <a:rPr lang="en-US" sz="1600" b="1" i="0" baseline="0">
                <a:effectLst/>
              </a:rPr>
              <a:t>Registered in 1999-2014</a:t>
            </a:r>
            <a:endParaRPr lang="en-US" sz="1600">
              <a:effectLst/>
            </a:endParaRPr>
          </a:p>
        </c:rich>
      </c:tx>
      <c:layout/>
      <c:overlay val="0"/>
      <c:spPr>
        <a:ln>
          <a:noFill/>
        </a:ln>
      </c:sp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Sheet1!$I$10:$I$13</c:f>
              <c:strCache>
                <c:ptCount val="4"/>
                <c:pt idx="0">
                  <c:v>Certified</c:v>
                </c:pt>
                <c:pt idx="1">
                  <c:v>Silver</c:v>
                </c:pt>
                <c:pt idx="2">
                  <c:v>Gold</c:v>
                </c:pt>
                <c:pt idx="3">
                  <c:v>Platium</c:v>
                </c:pt>
              </c:strCache>
            </c:strRef>
          </c:cat>
          <c:val>
            <c:numRef>
              <c:f>Sheet1!$J$10:$J$13</c:f>
              <c:numCache>
                <c:formatCode>General</c:formatCode>
                <c:ptCount val="4"/>
                <c:pt idx="0">
                  <c:v>84</c:v>
                </c:pt>
                <c:pt idx="1">
                  <c:v>9</c:v>
                </c:pt>
                <c:pt idx="2">
                  <c:v>16</c:v>
                </c:pt>
                <c:pt idx="3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zero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B2035A-A674-44DA-8B15-F586E94E586A}" type="doc">
      <dgm:prSet loTypeId="urn:microsoft.com/office/officeart/2008/layout/NameandTitleOrganizationalChart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2E5B13-20FE-48F9-B367-C0C798A8D943}">
      <dgm:prSet phldrT="[Text]"/>
      <dgm:spPr/>
      <dgm:t>
        <a:bodyPr/>
        <a:lstStyle/>
        <a:p>
          <a:r>
            <a:rPr lang="en-US" dirty="0" smtClean="0"/>
            <a:t>McKeesport Area School District</a:t>
          </a:r>
          <a:endParaRPr lang="en-US" dirty="0"/>
        </a:p>
      </dgm:t>
    </dgm:pt>
    <dgm:pt modelId="{6B838646-BD14-4866-A163-670CADD36691}" type="parTrans" cxnId="{37FE9BBB-9B4E-4FD2-AD46-A13E1DB67C21}">
      <dgm:prSet/>
      <dgm:spPr/>
      <dgm:t>
        <a:bodyPr/>
        <a:lstStyle/>
        <a:p>
          <a:endParaRPr lang="en-US"/>
        </a:p>
      </dgm:t>
    </dgm:pt>
    <dgm:pt modelId="{91F308EA-5C1D-456E-A97F-3CC5B2420BCC}" type="sibTrans" cxnId="{37FE9BBB-9B4E-4FD2-AD46-A13E1DB67C21}">
      <dgm:prSet/>
      <dgm:spPr/>
      <dgm:t>
        <a:bodyPr/>
        <a:lstStyle/>
        <a:p>
          <a:pPr algn="ctr"/>
          <a:r>
            <a:rPr lang="en-US" b="0" smtClean="0"/>
            <a:t>Owner</a:t>
          </a:r>
          <a:endParaRPr lang="en-US" b="0" dirty="0"/>
        </a:p>
      </dgm:t>
    </dgm:pt>
    <dgm:pt modelId="{939CB3F8-ECFB-4F7E-8D09-6A49ED23AEEC}" type="asst">
      <dgm:prSet phldrT="[Text]"/>
      <dgm:spPr/>
      <dgm:t>
        <a:bodyPr/>
        <a:lstStyle/>
        <a:p>
          <a:r>
            <a:rPr lang="en-US" smtClean="0"/>
            <a:t>JC Pierce</a:t>
          </a:r>
        </a:p>
        <a:p>
          <a:r>
            <a:rPr lang="en-US" i="0" u="none" smtClean="0"/>
            <a:t>(David Nitchkey)</a:t>
          </a:r>
          <a:endParaRPr lang="en-US" i="0" u="none" dirty="0"/>
        </a:p>
      </dgm:t>
    </dgm:pt>
    <dgm:pt modelId="{237D94B9-F500-4BE3-A455-C32C66476F53}" type="parTrans" cxnId="{6312895C-6961-42D0-A26D-1B9F64B6A49E}">
      <dgm:prSet/>
      <dgm:spPr/>
      <dgm:t>
        <a:bodyPr/>
        <a:lstStyle/>
        <a:p>
          <a:endParaRPr lang="en-US"/>
        </a:p>
      </dgm:t>
    </dgm:pt>
    <dgm:pt modelId="{A589E1BE-8E71-45A2-8408-83BC74346D3C}" type="sibTrans" cxnId="{6312895C-6961-42D0-A26D-1B9F64B6A49E}">
      <dgm:prSet/>
      <dgm:spPr/>
      <dgm:t>
        <a:bodyPr/>
        <a:lstStyle/>
        <a:p>
          <a:pPr algn="ctr"/>
          <a:r>
            <a:rPr lang="en-US" b="0" dirty="0" smtClean="0"/>
            <a:t>Architect &amp; Engineer</a:t>
          </a:r>
          <a:endParaRPr lang="en-US" b="0" dirty="0"/>
        </a:p>
      </dgm:t>
    </dgm:pt>
    <dgm:pt modelId="{F5DE4647-A35A-4197-88CA-FD83450C18E0}">
      <dgm:prSet phldrT="[Text]"/>
      <dgm:spPr/>
      <dgm:t>
        <a:bodyPr/>
        <a:lstStyle/>
        <a:p>
          <a:r>
            <a:rPr lang="en-US" smtClean="0"/>
            <a:t>PJ Dick</a:t>
          </a:r>
        </a:p>
        <a:p>
          <a:r>
            <a:rPr lang="en-US" smtClean="0"/>
            <a:t>(Joe Brennan)</a:t>
          </a:r>
          <a:endParaRPr lang="en-US" dirty="0"/>
        </a:p>
      </dgm:t>
    </dgm:pt>
    <dgm:pt modelId="{C0B3E406-E074-4774-8A1F-A72E38BCFC71}" type="parTrans" cxnId="{9C221FF4-255C-42B2-8C82-E2BC757EBD65}">
      <dgm:prSet/>
      <dgm:spPr/>
      <dgm:t>
        <a:bodyPr/>
        <a:lstStyle/>
        <a:p>
          <a:endParaRPr lang="en-US"/>
        </a:p>
      </dgm:t>
    </dgm:pt>
    <dgm:pt modelId="{4C174C49-79E1-4410-BA56-40D41EE00559}" type="sibTrans" cxnId="{9C221FF4-255C-42B2-8C82-E2BC757EBD65}">
      <dgm:prSet/>
      <dgm:spPr/>
      <dgm:t>
        <a:bodyPr/>
        <a:lstStyle/>
        <a:p>
          <a:pPr algn="ctr"/>
          <a:r>
            <a:rPr lang="en-US" b="0" dirty="0" smtClean="0"/>
            <a:t>Construction Manager</a:t>
          </a:r>
          <a:endParaRPr lang="en-US" b="0" dirty="0"/>
        </a:p>
      </dgm:t>
    </dgm:pt>
    <dgm:pt modelId="{D96799AC-39A4-4CB8-BE88-68DC956B5078}">
      <dgm:prSet phldrT="[Text]"/>
      <dgm:spPr/>
      <dgm:t>
        <a:bodyPr/>
        <a:lstStyle/>
        <a:p>
          <a:r>
            <a:rPr lang="en-US" dirty="0" smtClean="0"/>
            <a:t>Phillips &amp; Associates</a:t>
          </a:r>
          <a:endParaRPr lang="en-US" dirty="0"/>
        </a:p>
      </dgm:t>
    </dgm:pt>
    <dgm:pt modelId="{5B78FC57-858B-4424-A40B-7A2BDAF302EF}" type="parTrans" cxnId="{04696393-FE97-4DCE-9A33-D9A0EA86F53B}">
      <dgm:prSet/>
      <dgm:spPr/>
      <dgm:t>
        <a:bodyPr/>
        <a:lstStyle/>
        <a:p>
          <a:endParaRPr lang="en-US"/>
        </a:p>
      </dgm:t>
    </dgm:pt>
    <dgm:pt modelId="{45D7DA2E-959F-4C6E-A31B-82D6FEBCE585}" type="sibTrans" cxnId="{04696393-FE97-4DCE-9A33-D9A0EA86F53B}">
      <dgm:prSet/>
      <dgm:spPr/>
      <dgm:t>
        <a:bodyPr/>
        <a:lstStyle/>
        <a:p>
          <a:r>
            <a:rPr lang="en-US" b="0" smtClean="0"/>
            <a:t>Civil Engineer</a:t>
          </a:r>
          <a:endParaRPr lang="en-US" b="0" dirty="0"/>
        </a:p>
      </dgm:t>
    </dgm:pt>
    <dgm:pt modelId="{9A683C8F-F7EF-4B42-A71E-8CE45609BB75}">
      <dgm:prSet phldrT="[Text]"/>
      <dgm:spPr/>
      <dgm:t>
        <a:bodyPr/>
        <a:lstStyle/>
        <a:p>
          <a:r>
            <a:rPr lang="en-US" dirty="0" smtClean="0"/>
            <a:t>Loftus Engineer</a:t>
          </a:r>
          <a:endParaRPr lang="en-US" dirty="0"/>
        </a:p>
      </dgm:t>
    </dgm:pt>
    <dgm:pt modelId="{163734D8-E281-4CA0-8949-30B6B0587863}" type="parTrans" cxnId="{D18D3E71-B3DF-4FCC-9F7D-33A6F44DA670}">
      <dgm:prSet/>
      <dgm:spPr/>
      <dgm:t>
        <a:bodyPr/>
        <a:lstStyle/>
        <a:p>
          <a:endParaRPr lang="en-US"/>
        </a:p>
      </dgm:t>
    </dgm:pt>
    <dgm:pt modelId="{D5F0AC08-99F8-42B2-A7D6-0B57C41E23AB}" type="sibTrans" cxnId="{D18D3E71-B3DF-4FCC-9F7D-33A6F44DA670}">
      <dgm:prSet/>
      <dgm:spPr/>
      <dgm:t>
        <a:bodyPr/>
        <a:lstStyle/>
        <a:p>
          <a:r>
            <a:rPr lang="en-US" dirty="0" smtClean="0"/>
            <a:t>Structural &amp;MEP </a:t>
          </a:r>
          <a:r>
            <a:rPr lang="en-US" b="0" dirty="0" smtClean="0"/>
            <a:t>Engineer</a:t>
          </a:r>
          <a:endParaRPr lang="en-US" b="0" dirty="0"/>
        </a:p>
      </dgm:t>
    </dgm:pt>
    <dgm:pt modelId="{2D86A143-37B4-43BC-A28F-3324C0FBE2FD}" type="asst">
      <dgm:prSet phldrT="[Text]"/>
      <dgm:spPr/>
      <dgm:t>
        <a:bodyPr/>
        <a:lstStyle/>
        <a:p>
          <a:r>
            <a:rPr lang="en-US" dirty="0" smtClean="0"/>
            <a:t>Garvin </a:t>
          </a:r>
          <a:r>
            <a:rPr lang="en-US" dirty="0" err="1" smtClean="0"/>
            <a:t>Boward</a:t>
          </a:r>
          <a:r>
            <a:rPr lang="en-US" dirty="0" smtClean="0"/>
            <a:t> </a:t>
          </a:r>
          <a:r>
            <a:rPr lang="en-US" dirty="0" err="1" smtClean="0"/>
            <a:t>Beitko</a:t>
          </a:r>
          <a:r>
            <a:rPr lang="en-US" dirty="0" smtClean="0"/>
            <a:t> </a:t>
          </a:r>
          <a:r>
            <a:rPr lang="en-US" i="0" u="none" dirty="0" smtClean="0"/>
            <a:t>(GBB)</a:t>
          </a:r>
          <a:endParaRPr lang="en-US" i="0" u="none" dirty="0"/>
        </a:p>
      </dgm:t>
    </dgm:pt>
    <dgm:pt modelId="{E44B1782-AC66-43DE-B068-67ED87B0738D}" type="parTrans" cxnId="{C62FE93C-0A62-449A-972B-F34E0F94E90F}">
      <dgm:prSet/>
      <dgm:spPr/>
      <dgm:t>
        <a:bodyPr/>
        <a:lstStyle/>
        <a:p>
          <a:endParaRPr lang="en-US"/>
        </a:p>
      </dgm:t>
    </dgm:pt>
    <dgm:pt modelId="{5A04659D-D99F-476A-9091-69E4B5FAC658}" type="sibTrans" cxnId="{C62FE93C-0A62-449A-972B-F34E0F94E90F}">
      <dgm:prSet/>
      <dgm:spPr/>
      <dgm:t>
        <a:bodyPr/>
        <a:lstStyle/>
        <a:p>
          <a:r>
            <a:rPr lang="en-US" b="0" smtClean="0"/>
            <a:t>Geotechnical Engineer</a:t>
          </a:r>
          <a:endParaRPr lang="en-US" dirty="0"/>
        </a:p>
      </dgm:t>
    </dgm:pt>
    <dgm:pt modelId="{B101C7F4-AFE8-4724-923A-3A5DF992EF51}" type="asst">
      <dgm:prSet phldrT="[Text]"/>
      <dgm:spPr/>
      <dgm:t>
        <a:bodyPr/>
        <a:lstStyle/>
        <a:p>
          <a:r>
            <a:rPr lang="en-US" dirty="0" smtClean="0"/>
            <a:t>American Geosciences</a:t>
          </a:r>
          <a:endParaRPr lang="en-US" i="0" u="none" dirty="0"/>
        </a:p>
      </dgm:t>
    </dgm:pt>
    <dgm:pt modelId="{F0BBFF95-9CE3-4609-AF9F-DE40F11D65ED}" type="parTrans" cxnId="{85248DC3-7E3A-4E43-A6CD-9C23792BFF6F}">
      <dgm:prSet/>
      <dgm:spPr/>
      <dgm:t>
        <a:bodyPr/>
        <a:lstStyle/>
        <a:p>
          <a:endParaRPr lang="en-US"/>
        </a:p>
      </dgm:t>
    </dgm:pt>
    <dgm:pt modelId="{7750A20E-D007-47DA-B04F-9AFDCB6EEA27}" type="sibTrans" cxnId="{85248DC3-7E3A-4E43-A6CD-9C23792BFF6F}">
      <dgm:prSet/>
      <dgm:spPr/>
      <dgm:t>
        <a:bodyPr/>
        <a:lstStyle/>
        <a:p>
          <a:pPr algn="ctr"/>
          <a:r>
            <a:rPr lang="en-US" b="0" dirty="0" smtClean="0"/>
            <a:t>Environmental </a:t>
          </a:r>
          <a:r>
            <a:rPr lang="en-US" dirty="0" smtClean="0"/>
            <a:t>Engineer</a:t>
          </a:r>
          <a:endParaRPr lang="en-US" dirty="0"/>
        </a:p>
      </dgm:t>
    </dgm:pt>
    <dgm:pt modelId="{86C172C7-7822-45AC-8297-26AC321CE05A}">
      <dgm:prSet phldrT="[Text]"/>
      <dgm:spPr/>
      <dgm:t>
        <a:bodyPr/>
        <a:lstStyle/>
        <a:p>
          <a:r>
            <a:rPr lang="en-US" dirty="0" err="1" smtClean="0"/>
            <a:t>Gurtner</a:t>
          </a:r>
          <a:r>
            <a:rPr lang="en-US" dirty="0" smtClean="0"/>
            <a:t> Construction</a:t>
          </a:r>
          <a:endParaRPr lang="en-US" dirty="0"/>
        </a:p>
      </dgm:t>
    </dgm:pt>
    <dgm:pt modelId="{C5F37C48-6F12-43E5-8DF4-7F56E34715A7}" type="parTrans" cxnId="{D6251370-5525-4086-8958-3E843A020CAD}">
      <dgm:prSet/>
      <dgm:spPr/>
      <dgm:t>
        <a:bodyPr/>
        <a:lstStyle/>
        <a:p>
          <a:endParaRPr lang="en-US"/>
        </a:p>
      </dgm:t>
    </dgm:pt>
    <dgm:pt modelId="{39B3CDF0-3349-4551-BC41-5A74A3341069}" type="sibTrans" cxnId="{D6251370-5525-4086-8958-3E843A020CAD}">
      <dgm:prSet/>
      <dgm:spPr/>
      <dgm:t>
        <a:bodyPr/>
        <a:lstStyle/>
        <a:p>
          <a:pPr algn="ctr"/>
          <a:r>
            <a:rPr lang="en-US" dirty="0" smtClean="0"/>
            <a:t>General Contractor</a:t>
          </a:r>
          <a:endParaRPr lang="en-US" dirty="0"/>
        </a:p>
      </dgm:t>
    </dgm:pt>
    <dgm:pt modelId="{6E3E9E30-5BF4-40F4-8241-F4D7001B15F6}" type="pres">
      <dgm:prSet presAssocID="{55B2035A-A674-44DA-8B15-F586E94E586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BBDA3C7-E22D-43AF-9972-6CA0C024779E}" type="pres">
      <dgm:prSet presAssocID="{AE2E5B13-20FE-48F9-B367-C0C798A8D943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8A92CC5-CAE9-4A72-9E4F-198C5A9740FE}" type="pres">
      <dgm:prSet presAssocID="{AE2E5B13-20FE-48F9-B367-C0C798A8D943}" presName="rootComposite1" presStyleCnt="0"/>
      <dgm:spPr/>
      <dgm:t>
        <a:bodyPr/>
        <a:lstStyle/>
        <a:p>
          <a:endParaRPr lang="en-US"/>
        </a:p>
      </dgm:t>
    </dgm:pt>
    <dgm:pt modelId="{A64177C8-49D1-4657-8431-74B73B41F019}" type="pres">
      <dgm:prSet presAssocID="{AE2E5B13-20FE-48F9-B367-C0C798A8D943}" presName="rootText1" presStyleLbl="node0" presStyleIdx="0" presStyleCnt="1" custLinFactNeighborX="-75855" custLinFactNeighborY="46133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6A891E6D-0956-432F-B6AE-6E0B747F4B46}" type="pres">
      <dgm:prSet presAssocID="{AE2E5B13-20FE-48F9-B367-C0C798A8D943}" presName="titleText1" presStyleLbl="fgAcc0" presStyleIdx="0" presStyleCnt="1" custLinFactY="36484" custLinFactNeighborX="-86229" custLinFactNeighborY="10000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F48312CC-CD83-4BDA-A7C0-BF7BFCE6A720}" type="pres">
      <dgm:prSet presAssocID="{AE2E5B13-20FE-48F9-B367-C0C798A8D943}" presName="rootConnector1" presStyleLbl="node1" presStyleIdx="0" presStyleCnt="4"/>
      <dgm:spPr/>
      <dgm:t>
        <a:bodyPr/>
        <a:lstStyle/>
        <a:p>
          <a:endParaRPr lang="en-US"/>
        </a:p>
      </dgm:t>
    </dgm:pt>
    <dgm:pt modelId="{BC01E94A-F3B4-49E0-ACF4-D82686CCBD31}" type="pres">
      <dgm:prSet presAssocID="{AE2E5B13-20FE-48F9-B367-C0C798A8D943}" presName="hierChild2" presStyleCnt="0"/>
      <dgm:spPr/>
      <dgm:t>
        <a:bodyPr/>
        <a:lstStyle/>
        <a:p>
          <a:endParaRPr lang="en-US"/>
        </a:p>
      </dgm:t>
    </dgm:pt>
    <dgm:pt modelId="{1ABFBEAE-CFFF-4CE8-B8FE-2AD3921A4781}" type="pres">
      <dgm:prSet presAssocID="{C0B3E406-E074-4774-8A1F-A72E38BCFC71}" presName="Name37" presStyleLbl="parChTrans1D2" presStyleIdx="0" presStyleCnt="2"/>
      <dgm:spPr/>
      <dgm:t>
        <a:bodyPr/>
        <a:lstStyle/>
        <a:p>
          <a:endParaRPr lang="en-US"/>
        </a:p>
      </dgm:t>
    </dgm:pt>
    <dgm:pt modelId="{8F85285B-F926-4BD3-AF83-15E5C6474139}" type="pres">
      <dgm:prSet presAssocID="{F5DE4647-A35A-4197-88CA-FD83450C18E0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6A48750-8EF7-4E49-899D-B8ADC7B74144}" type="pres">
      <dgm:prSet presAssocID="{F5DE4647-A35A-4197-88CA-FD83450C18E0}" presName="rootComposite" presStyleCnt="0"/>
      <dgm:spPr/>
      <dgm:t>
        <a:bodyPr/>
        <a:lstStyle/>
        <a:p>
          <a:endParaRPr lang="en-US"/>
        </a:p>
      </dgm:t>
    </dgm:pt>
    <dgm:pt modelId="{06C92DAC-ED77-4804-A88B-A7EA5EB01162}" type="pres">
      <dgm:prSet presAssocID="{F5DE4647-A35A-4197-88CA-FD83450C18E0}" presName="rootText" presStyleLbl="node1" presStyleIdx="0" presStyleCnt="4" custLinFactX="-100000" custLinFactY="-100000" custLinFactNeighborX="-112493" custLinFactNeighborY="-141754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63285543-BC0F-4BFD-8A7C-0FBD9D13890F}" type="pres">
      <dgm:prSet presAssocID="{F5DE4647-A35A-4197-88CA-FD83450C18E0}" presName="titleText2" presStyleLbl="fgAcc1" presStyleIdx="0" presStyleCnt="4" custScaleX="133100" custScaleY="133100" custLinFactX="-100000" custLinFactY="-314097" custLinFactNeighborX="-153781" custLinFactNeighborY="-40000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927CF58-41D5-42E5-8315-FC76CF27F4DC}" type="pres">
      <dgm:prSet presAssocID="{F5DE4647-A35A-4197-88CA-FD83450C18E0}" presName="rootConnector" presStyleLbl="node2" presStyleIdx="0" presStyleCnt="0"/>
      <dgm:spPr/>
      <dgm:t>
        <a:bodyPr/>
        <a:lstStyle/>
        <a:p>
          <a:endParaRPr lang="en-US"/>
        </a:p>
      </dgm:t>
    </dgm:pt>
    <dgm:pt modelId="{20305455-8159-4FF3-9465-41107C108B74}" type="pres">
      <dgm:prSet presAssocID="{F5DE4647-A35A-4197-88CA-FD83450C18E0}" presName="hierChild4" presStyleCnt="0"/>
      <dgm:spPr/>
      <dgm:t>
        <a:bodyPr/>
        <a:lstStyle/>
        <a:p>
          <a:endParaRPr lang="en-US"/>
        </a:p>
      </dgm:t>
    </dgm:pt>
    <dgm:pt modelId="{6E11B307-7EF0-4AFC-963A-AF73B4DC77AD}" type="pres">
      <dgm:prSet presAssocID="{5B78FC57-858B-4424-A40B-7A2BDAF302EF}" presName="Name37" presStyleLbl="parChTrans1D3" presStyleIdx="0" presStyleCnt="5"/>
      <dgm:spPr/>
      <dgm:t>
        <a:bodyPr/>
        <a:lstStyle/>
        <a:p>
          <a:endParaRPr lang="en-US"/>
        </a:p>
      </dgm:t>
    </dgm:pt>
    <dgm:pt modelId="{EBDEBCAD-42F4-4BAE-981A-7B44D3BEAB20}" type="pres">
      <dgm:prSet presAssocID="{D96799AC-39A4-4CB8-BE88-68DC956B5078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B6CD2E2-3C07-4B79-A341-8D943710BFC4}" type="pres">
      <dgm:prSet presAssocID="{D96799AC-39A4-4CB8-BE88-68DC956B5078}" presName="rootComposite" presStyleCnt="0"/>
      <dgm:spPr/>
      <dgm:t>
        <a:bodyPr/>
        <a:lstStyle/>
        <a:p>
          <a:endParaRPr lang="en-US"/>
        </a:p>
      </dgm:t>
    </dgm:pt>
    <dgm:pt modelId="{2C7E09EC-1A02-4036-B798-74D2B46CB66D}" type="pres">
      <dgm:prSet presAssocID="{D96799AC-39A4-4CB8-BE88-68DC956B5078}" presName="rootText" presStyleLbl="node1" presStyleIdx="1" presStyleCnt="4" custLinFactX="-82870" custLinFactY="-87268" custLinFactNeighborX="-100000" custLinFactNeighborY="-100000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8A300983-77D1-4F6C-AB14-BA1F05E0E2A5}" type="pres">
      <dgm:prSet presAssocID="{D96799AC-39A4-4CB8-BE88-68DC956B5078}" presName="titleText2" presStyleLbl="fgAcc1" presStyleIdx="1" presStyleCnt="4" custLinFactX="-98074" custLinFactY="-244527" custLinFactNeighborX="-100000" custLinFactNeighborY="-30000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6326D022-B456-457A-BF01-FD81213084A2}" type="pres">
      <dgm:prSet presAssocID="{D96799AC-39A4-4CB8-BE88-68DC956B5078}" presName="rootConnector" presStyleLbl="node3" presStyleIdx="0" presStyleCnt="0"/>
      <dgm:spPr/>
      <dgm:t>
        <a:bodyPr/>
        <a:lstStyle/>
        <a:p>
          <a:endParaRPr lang="en-US"/>
        </a:p>
      </dgm:t>
    </dgm:pt>
    <dgm:pt modelId="{2FC87D13-F9B2-4CEE-865A-0B704F2E9AA4}" type="pres">
      <dgm:prSet presAssocID="{D96799AC-39A4-4CB8-BE88-68DC956B5078}" presName="hierChild4" presStyleCnt="0"/>
      <dgm:spPr/>
      <dgm:t>
        <a:bodyPr/>
        <a:lstStyle/>
        <a:p>
          <a:endParaRPr lang="en-US"/>
        </a:p>
      </dgm:t>
    </dgm:pt>
    <dgm:pt modelId="{11171FBC-836E-45B5-9D3E-09CF8D7F9185}" type="pres">
      <dgm:prSet presAssocID="{D96799AC-39A4-4CB8-BE88-68DC956B5078}" presName="hierChild5" presStyleCnt="0"/>
      <dgm:spPr/>
      <dgm:t>
        <a:bodyPr/>
        <a:lstStyle/>
        <a:p>
          <a:endParaRPr lang="en-US"/>
        </a:p>
      </dgm:t>
    </dgm:pt>
    <dgm:pt modelId="{95037D7A-5D65-4A64-9EA3-D425F6BECA8F}" type="pres">
      <dgm:prSet presAssocID="{C5F37C48-6F12-43E5-8DF4-7F56E34715A7}" presName="Name37" presStyleLbl="parChTrans1D3" presStyleIdx="1" presStyleCnt="5"/>
      <dgm:spPr/>
      <dgm:t>
        <a:bodyPr/>
        <a:lstStyle/>
        <a:p>
          <a:endParaRPr lang="en-US"/>
        </a:p>
      </dgm:t>
    </dgm:pt>
    <dgm:pt modelId="{B3B186F7-1629-4E0D-93BE-08921638922F}" type="pres">
      <dgm:prSet presAssocID="{86C172C7-7822-45AC-8297-26AC321CE05A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3403E11-BC67-48CD-B25F-F3D08B481F21}" type="pres">
      <dgm:prSet presAssocID="{86C172C7-7822-45AC-8297-26AC321CE05A}" presName="rootComposite" presStyleCnt="0"/>
      <dgm:spPr/>
      <dgm:t>
        <a:bodyPr/>
        <a:lstStyle/>
        <a:p>
          <a:endParaRPr lang="en-US"/>
        </a:p>
      </dgm:t>
    </dgm:pt>
    <dgm:pt modelId="{87C050F0-7394-4881-8AB1-0E971744C685}" type="pres">
      <dgm:prSet presAssocID="{86C172C7-7822-45AC-8297-26AC321CE05A}" presName="rootText" presStyleLbl="node1" presStyleIdx="2" presStyleCnt="4" custLinFactX="-36163" custLinFactY="-87268" custLinFactNeighborX="-100000" custLinFactNeighborY="-100000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19440D7F-223D-4C43-B62E-51BBD3887A63}" type="pres">
      <dgm:prSet presAssocID="{86C172C7-7822-45AC-8297-26AC321CE05A}" presName="titleText2" presStyleLbl="fgAcc1" presStyleIdx="2" presStyleCnt="4" custLinFactX="-46775" custLinFactY="-250994" custLinFactNeighborX="-100000" custLinFactNeighborY="-30000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96E6DFF8-832C-4E45-AD8B-8D268E697EC9}" type="pres">
      <dgm:prSet presAssocID="{86C172C7-7822-45AC-8297-26AC321CE05A}" presName="rootConnector" presStyleLbl="node3" presStyleIdx="0" presStyleCnt="0"/>
      <dgm:spPr/>
      <dgm:t>
        <a:bodyPr/>
        <a:lstStyle/>
        <a:p>
          <a:endParaRPr lang="en-US"/>
        </a:p>
      </dgm:t>
    </dgm:pt>
    <dgm:pt modelId="{823B93C8-DDEB-4116-B828-A51B51D325AD}" type="pres">
      <dgm:prSet presAssocID="{86C172C7-7822-45AC-8297-26AC321CE05A}" presName="hierChild4" presStyleCnt="0"/>
      <dgm:spPr/>
      <dgm:t>
        <a:bodyPr/>
        <a:lstStyle/>
        <a:p>
          <a:endParaRPr lang="en-US"/>
        </a:p>
      </dgm:t>
    </dgm:pt>
    <dgm:pt modelId="{5E868A75-C820-44FC-97AF-F24CBABDFE3B}" type="pres">
      <dgm:prSet presAssocID="{86C172C7-7822-45AC-8297-26AC321CE05A}" presName="hierChild5" presStyleCnt="0"/>
      <dgm:spPr/>
      <dgm:t>
        <a:bodyPr/>
        <a:lstStyle/>
        <a:p>
          <a:endParaRPr lang="en-US"/>
        </a:p>
      </dgm:t>
    </dgm:pt>
    <dgm:pt modelId="{9939E1A4-1014-4ABE-860A-65DB8CBC0480}" type="pres">
      <dgm:prSet presAssocID="{163734D8-E281-4CA0-8949-30B6B0587863}" presName="Name37" presStyleLbl="parChTrans1D3" presStyleIdx="2" presStyleCnt="5"/>
      <dgm:spPr/>
      <dgm:t>
        <a:bodyPr/>
        <a:lstStyle/>
        <a:p>
          <a:endParaRPr lang="en-US"/>
        </a:p>
      </dgm:t>
    </dgm:pt>
    <dgm:pt modelId="{39B9F802-DAB4-4AF5-9D6A-22194BD5F259}" type="pres">
      <dgm:prSet presAssocID="{9A683C8F-F7EF-4B42-A71E-8CE45609BB7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A5A988E-9542-4E29-92B4-3B500C413303}" type="pres">
      <dgm:prSet presAssocID="{9A683C8F-F7EF-4B42-A71E-8CE45609BB75}" presName="rootComposite" presStyleCnt="0"/>
      <dgm:spPr/>
      <dgm:t>
        <a:bodyPr/>
        <a:lstStyle/>
        <a:p>
          <a:endParaRPr lang="en-US"/>
        </a:p>
      </dgm:t>
    </dgm:pt>
    <dgm:pt modelId="{03ED4389-2243-44FD-987F-1EC92B8E03C0}" type="pres">
      <dgm:prSet presAssocID="{9A683C8F-F7EF-4B42-A71E-8CE45609BB75}" presName="rootText" presStyleLbl="node1" presStyleIdx="3" presStyleCnt="4" custLinFactX="-152318" custLinFactNeighborX="-200000" custLinFactNeighborY="-22325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5886B665-7D72-43D3-BCCC-B76A0CEA5AD8}" type="pres">
      <dgm:prSet presAssocID="{9A683C8F-F7EF-4B42-A71E-8CE45609BB75}" presName="titleText2" presStyleLbl="fgAcc1" presStyleIdx="3" presStyleCnt="4" custScaleX="110000" custScaleY="110000" custLinFactX="-177214" custLinFactNeighborX="-200000" custLinFactNeighborY="-8604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164D7768-C2B3-47A9-9241-E85127776E03}" type="pres">
      <dgm:prSet presAssocID="{9A683C8F-F7EF-4B42-A71E-8CE45609BB75}" presName="rootConnector" presStyleLbl="node3" presStyleIdx="0" presStyleCnt="0"/>
      <dgm:spPr/>
      <dgm:t>
        <a:bodyPr/>
        <a:lstStyle/>
        <a:p>
          <a:endParaRPr lang="en-US"/>
        </a:p>
      </dgm:t>
    </dgm:pt>
    <dgm:pt modelId="{6043BE7D-1F43-4A49-B63C-C251527714F6}" type="pres">
      <dgm:prSet presAssocID="{9A683C8F-F7EF-4B42-A71E-8CE45609BB75}" presName="hierChild4" presStyleCnt="0"/>
      <dgm:spPr/>
      <dgm:t>
        <a:bodyPr/>
        <a:lstStyle/>
        <a:p>
          <a:endParaRPr lang="en-US"/>
        </a:p>
      </dgm:t>
    </dgm:pt>
    <dgm:pt modelId="{A2AC0744-F086-46F2-8EFC-59CFD7C6D3E9}" type="pres">
      <dgm:prSet presAssocID="{9A683C8F-F7EF-4B42-A71E-8CE45609BB75}" presName="hierChild5" presStyleCnt="0"/>
      <dgm:spPr/>
      <dgm:t>
        <a:bodyPr/>
        <a:lstStyle/>
        <a:p>
          <a:endParaRPr lang="en-US"/>
        </a:p>
      </dgm:t>
    </dgm:pt>
    <dgm:pt modelId="{AD997F21-1391-4FAE-904B-8222AB8D7C7C}" type="pres">
      <dgm:prSet presAssocID="{F5DE4647-A35A-4197-88CA-FD83450C18E0}" presName="hierChild5" presStyleCnt="0"/>
      <dgm:spPr/>
      <dgm:t>
        <a:bodyPr/>
        <a:lstStyle/>
        <a:p>
          <a:endParaRPr lang="en-US"/>
        </a:p>
      </dgm:t>
    </dgm:pt>
    <dgm:pt modelId="{635D0143-E396-418C-A6BC-9E07FF1D2C21}" type="pres">
      <dgm:prSet presAssocID="{AE2E5B13-20FE-48F9-B367-C0C798A8D943}" presName="hierChild3" presStyleCnt="0"/>
      <dgm:spPr/>
      <dgm:t>
        <a:bodyPr/>
        <a:lstStyle/>
        <a:p>
          <a:endParaRPr lang="en-US"/>
        </a:p>
      </dgm:t>
    </dgm:pt>
    <dgm:pt modelId="{1CB2503B-93DE-4CA3-B402-DF8BF1BC7E8E}" type="pres">
      <dgm:prSet presAssocID="{237D94B9-F500-4BE3-A455-C32C66476F53}" presName="Name96" presStyleLbl="parChTrans1D2" presStyleIdx="1" presStyleCnt="2"/>
      <dgm:spPr/>
      <dgm:t>
        <a:bodyPr/>
        <a:lstStyle/>
        <a:p>
          <a:endParaRPr lang="en-US"/>
        </a:p>
      </dgm:t>
    </dgm:pt>
    <dgm:pt modelId="{946E54A8-6A0D-4A4C-A00D-0DFB0F4CFA33}" type="pres">
      <dgm:prSet presAssocID="{939CB3F8-ECFB-4F7E-8D09-6A49ED23AEEC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56C7BAB-5C09-465F-AEF5-8DAA4942E279}" type="pres">
      <dgm:prSet presAssocID="{939CB3F8-ECFB-4F7E-8D09-6A49ED23AEEC}" presName="rootComposite3" presStyleCnt="0"/>
      <dgm:spPr/>
      <dgm:t>
        <a:bodyPr/>
        <a:lstStyle/>
        <a:p>
          <a:endParaRPr lang="en-US"/>
        </a:p>
      </dgm:t>
    </dgm:pt>
    <dgm:pt modelId="{A9BCCA20-767B-4CAD-9DE1-5EB01715DD88}" type="pres">
      <dgm:prSet presAssocID="{939CB3F8-ECFB-4F7E-8D09-6A49ED23AEEC}" presName="rootText3" presStyleLbl="asst1" presStyleIdx="0" presStyleCnt="3" custLinFactX="100000" custLinFactNeighborX="128392" custLinFactNeighborY="242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817E7DC-762B-4A7D-8BCC-B4799B76FB63}" type="pres">
      <dgm:prSet presAssocID="{939CB3F8-ECFB-4F7E-8D09-6A49ED23AEEC}" presName="titleText3" presStyleLbl="fgAcc2" presStyleIdx="0" presStyleCnt="3" custLinFactX="100000" custLinFactY="18455" custLinFactNeighborX="147106" custLinFactNeighborY="10000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B9793331-6CC8-4385-821C-8A621C40A28D}" type="pres">
      <dgm:prSet presAssocID="{939CB3F8-ECFB-4F7E-8D09-6A49ED23AEEC}" presName="rootConnector3" presStyleLbl="asst1" presStyleIdx="0" presStyleCnt="3"/>
      <dgm:spPr/>
      <dgm:t>
        <a:bodyPr/>
        <a:lstStyle/>
        <a:p>
          <a:endParaRPr lang="en-US"/>
        </a:p>
      </dgm:t>
    </dgm:pt>
    <dgm:pt modelId="{4AF8F4F5-DB26-4883-8BC1-D4672EA3D554}" type="pres">
      <dgm:prSet presAssocID="{939CB3F8-ECFB-4F7E-8D09-6A49ED23AEEC}" presName="hierChild6" presStyleCnt="0"/>
      <dgm:spPr/>
      <dgm:t>
        <a:bodyPr/>
        <a:lstStyle/>
        <a:p>
          <a:endParaRPr lang="en-US"/>
        </a:p>
      </dgm:t>
    </dgm:pt>
    <dgm:pt modelId="{011D2A8D-1ECC-4275-B837-E2D1142F3180}" type="pres">
      <dgm:prSet presAssocID="{939CB3F8-ECFB-4F7E-8D09-6A49ED23AEEC}" presName="hierChild7" presStyleCnt="0"/>
      <dgm:spPr/>
      <dgm:t>
        <a:bodyPr/>
        <a:lstStyle/>
        <a:p>
          <a:endParaRPr lang="en-US"/>
        </a:p>
      </dgm:t>
    </dgm:pt>
    <dgm:pt modelId="{D2661FB6-AFAC-4BDF-AC4E-C501DBA4D515}" type="pres">
      <dgm:prSet presAssocID="{E44B1782-AC66-43DE-B068-67ED87B0738D}" presName="Name96" presStyleLbl="parChTrans1D3" presStyleIdx="3" presStyleCnt="5"/>
      <dgm:spPr/>
      <dgm:t>
        <a:bodyPr/>
        <a:lstStyle/>
        <a:p>
          <a:endParaRPr lang="en-US"/>
        </a:p>
      </dgm:t>
    </dgm:pt>
    <dgm:pt modelId="{FECF9EA6-8846-4475-B1D9-F61CABC56331}" type="pres">
      <dgm:prSet presAssocID="{2D86A143-37B4-43BC-A28F-3324C0FBE2FD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28D1026-F1A5-4F71-B53B-297F2F581AAD}" type="pres">
      <dgm:prSet presAssocID="{2D86A143-37B4-43BC-A28F-3324C0FBE2FD}" presName="rootComposite3" presStyleCnt="0"/>
      <dgm:spPr/>
      <dgm:t>
        <a:bodyPr/>
        <a:lstStyle/>
        <a:p>
          <a:endParaRPr lang="en-US"/>
        </a:p>
      </dgm:t>
    </dgm:pt>
    <dgm:pt modelId="{C25CE6CB-6579-4ED1-B063-E434B36165D8}" type="pres">
      <dgm:prSet presAssocID="{2D86A143-37B4-43BC-A28F-3324C0FBE2FD}" presName="rootText3" presStyleLbl="asst1" presStyleIdx="1" presStyleCnt="3" custLinFactX="100000" custLinFactY="38261" custLinFactNeighborX="125149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C51709-B280-42E7-AD2F-C023EAE34F8E}" type="pres">
      <dgm:prSet presAssocID="{2D86A143-37B4-43BC-A28F-3324C0FBE2FD}" presName="titleText3" presStyleLbl="fgAcc2" presStyleIdx="1" presStyleCnt="3" custLinFactX="100000" custLinFactY="200000" custLinFactNeighborX="162728" custLinFactNeighborY="22559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B7F05EBF-1186-42B4-8BB8-A72B509E98DA}" type="pres">
      <dgm:prSet presAssocID="{2D86A143-37B4-43BC-A28F-3324C0FBE2FD}" presName="rootConnector3" presStyleLbl="asst1" presStyleIdx="1" presStyleCnt="3"/>
      <dgm:spPr/>
      <dgm:t>
        <a:bodyPr/>
        <a:lstStyle/>
        <a:p>
          <a:endParaRPr lang="en-US"/>
        </a:p>
      </dgm:t>
    </dgm:pt>
    <dgm:pt modelId="{0B886EFD-F216-4DFD-8EFC-5228287EFCFA}" type="pres">
      <dgm:prSet presAssocID="{2D86A143-37B4-43BC-A28F-3324C0FBE2FD}" presName="hierChild6" presStyleCnt="0"/>
      <dgm:spPr/>
      <dgm:t>
        <a:bodyPr/>
        <a:lstStyle/>
        <a:p>
          <a:endParaRPr lang="en-US"/>
        </a:p>
      </dgm:t>
    </dgm:pt>
    <dgm:pt modelId="{FB75C57B-442A-4240-B995-F7B732AC6119}" type="pres">
      <dgm:prSet presAssocID="{2D86A143-37B4-43BC-A28F-3324C0FBE2FD}" presName="hierChild7" presStyleCnt="0"/>
      <dgm:spPr/>
      <dgm:t>
        <a:bodyPr/>
        <a:lstStyle/>
        <a:p>
          <a:endParaRPr lang="en-US"/>
        </a:p>
      </dgm:t>
    </dgm:pt>
    <dgm:pt modelId="{1FA94A3B-8CE6-4940-BAD2-5423A03ADF7F}" type="pres">
      <dgm:prSet presAssocID="{F0BBFF95-9CE3-4609-AF9F-DE40F11D65ED}" presName="Name96" presStyleLbl="parChTrans1D3" presStyleIdx="4" presStyleCnt="5"/>
      <dgm:spPr/>
      <dgm:t>
        <a:bodyPr/>
        <a:lstStyle/>
        <a:p>
          <a:endParaRPr lang="en-US"/>
        </a:p>
      </dgm:t>
    </dgm:pt>
    <dgm:pt modelId="{2E662627-344A-4122-8133-B629BDEB7459}" type="pres">
      <dgm:prSet presAssocID="{B101C7F4-AFE8-4724-923A-3A5DF992EF51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07231105-E6A1-4650-A9EC-1274B6FF50EA}" type="pres">
      <dgm:prSet presAssocID="{B101C7F4-AFE8-4724-923A-3A5DF992EF51}" presName="rootComposite3" presStyleCnt="0"/>
      <dgm:spPr/>
      <dgm:t>
        <a:bodyPr/>
        <a:lstStyle/>
        <a:p>
          <a:endParaRPr lang="en-US"/>
        </a:p>
      </dgm:t>
    </dgm:pt>
    <dgm:pt modelId="{1F32F670-3529-44B0-9A11-7683C6421A94}" type="pres">
      <dgm:prSet presAssocID="{B101C7F4-AFE8-4724-923A-3A5DF992EF51}" presName="rootText3" presStyleLbl="asst1" presStyleIdx="2" presStyleCnt="3" custAng="0" custLinFactX="100000" custLinFactY="38068" custLinFactNeighborX="147764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C36303-292B-4542-85B8-6EE847613B84}" type="pres">
      <dgm:prSet presAssocID="{B101C7F4-AFE8-4724-923A-3A5DF992EF51}" presName="titleText3" presStyleLbl="fgAcc2" presStyleIdx="2" presStyleCnt="3" custAng="0" custScaleX="121000" custScaleY="121000" custLinFactX="100000" custLinFactY="200000" custLinFactNeighborX="193554" custLinFactNeighborY="217528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9F5542E0-4007-4449-B243-6FC96382C22D}" type="pres">
      <dgm:prSet presAssocID="{B101C7F4-AFE8-4724-923A-3A5DF992EF51}" presName="rootConnector3" presStyleLbl="asst1" presStyleIdx="2" presStyleCnt="3"/>
      <dgm:spPr/>
      <dgm:t>
        <a:bodyPr/>
        <a:lstStyle/>
        <a:p>
          <a:endParaRPr lang="en-US"/>
        </a:p>
      </dgm:t>
    </dgm:pt>
    <dgm:pt modelId="{4273F3C7-5787-4EFB-97B9-48F8803F904F}" type="pres">
      <dgm:prSet presAssocID="{B101C7F4-AFE8-4724-923A-3A5DF992EF51}" presName="hierChild6" presStyleCnt="0"/>
      <dgm:spPr/>
      <dgm:t>
        <a:bodyPr/>
        <a:lstStyle/>
        <a:p>
          <a:endParaRPr lang="en-US"/>
        </a:p>
      </dgm:t>
    </dgm:pt>
    <dgm:pt modelId="{7C62F07D-9CD8-4693-A14D-BB7874DD8246}" type="pres">
      <dgm:prSet presAssocID="{B101C7F4-AFE8-4724-923A-3A5DF992EF51}" presName="hierChild7" presStyleCnt="0"/>
      <dgm:spPr/>
      <dgm:t>
        <a:bodyPr/>
        <a:lstStyle/>
        <a:p>
          <a:endParaRPr lang="en-US"/>
        </a:p>
      </dgm:t>
    </dgm:pt>
  </dgm:ptLst>
  <dgm:cxnLst>
    <dgm:cxn modelId="{A9243CD0-D5A6-4582-9662-78144C334590}" type="presOf" srcId="{D5F0AC08-99F8-42B2-A7D6-0B57C41E23AB}" destId="{5886B665-7D72-43D3-BCCC-B76A0CEA5AD8}" srcOrd="0" destOrd="0" presId="urn:microsoft.com/office/officeart/2008/layout/NameandTitleOrganizationalChart"/>
    <dgm:cxn modelId="{5FAA9EE9-2CF5-42C9-A9B9-66F4A415B34B}" type="presOf" srcId="{5A04659D-D99F-476A-9091-69E4B5FAC658}" destId="{6CC51709-B280-42E7-AD2F-C023EAE34F8E}" srcOrd="0" destOrd="0" presId="urn:microsoft.com/office/officeart/2008/layout/NameandTitleOrganizationalChart"/>
    <dgm:cxn modelId="{79219B48-1746-4D3C-9432-2CD62CD8507A}" type="presOf" srcId="{AE2E5B13-20FE-48F9-B367-C0C798A8D943}" destId="{A64177C8-49D1-4657-8431-74B73B41F019}" srcOrd="0" destOrd="0" presId="urn:microsoft.com/office/officeart/2008/layout/NameandTitleOrganizationalChart"/>
    <dgm:cxn modelId="{31A96D1A-EFC7-454D-942E-7787EF2266FC}" type="presOf" srcId="{D96799AC-39A4-4CB8-BE88-68DC956B5078}" destId="{6326D022-B456-457A-BF01-FD81213084A2}" srcOrd="1" destOrd="0" presId="urn:microsoft.com/office/officeart/2008/layout/NameandTitleOrganizationalChart"/>
    <dgm:cxn modelId="{53AB6DA7-0E78-471C-B24A-2ED2361DDB96}" type="presOf" srcId="{2D86A143-37B4-43BC-A28F-3324C0FBE2FD}" destId="{C25CE6CB-6579-4ED1-B063-E434B36165D8}" srcOrd="0" destOrd="0" presId="urn:microsoft.com/office/officeart/2008/layout/NameandTitleOrganizationalChart"/>
    <dgm:cxn modelId="{CF1BA9F1-992E-4F97-A321-272514CB8F02}" type="presOf" srcId="{39B3CDF0-3349-4551-BC41-5A74A3341069}" destId="{19440D7F-223D-4C43-B62E-51BBD3887A63}" srcOrd="0" destOrd="0" presId="urn:microsoft.com/office/officeart/2008/layout/NameandTitleOrganizationalChart"/>
    <dgm:cxn modelId="{AA27275B-1882-460E-BFA4-EB62A89D1B42}" type="presOf" srcId="{45D7DA2E-959F-4C6E-A31B-82D6FEBCE585}" destId="{8A300983-77D1-4F6C-AB14-BA1F05E0E2A5}" srcOrd="0" destOrd="0" presId="urn:microsoft.com/office/officeart/2008/layout/NameandTitleOrganizationalChart"/>
    <dgm:cxn modelId="{5BF5678A-91A2-426A-BC8B-3BD7F23FBA1D}" type="presOf" srcId="{86C172C7-7822-45AC-8297-26AC321CE05A}" destId="{96E6DFF8-832C-4E45-AD8B-8D268E697EC9}" srcOrd="1" destOrd="0" presId="urn:microsoft.com/office/officeart/2008/layout/NameandTitleOrganizationalChart"/>
    <dgm:cxn modelId="{A6A8FBD7-0577-4E10-8957-FD069BBD646F}" type="presOf" srcId="{9A683C8F-F7EF-4B42-A71E-8CE45609BB75}" destId="{03ED4389-2243-44FD-987F-1EC92B8E03C0}" srcOrd="0" destOrd="0" presId="urn:microsoft.com/office/officeart/2008/layout/NameandTitleOrganizationalChart"/>
    <dgm:cxn modelId="{98C4E016-E6D1-44DF-AF03-9C543B894184}" type="presOf" srcId="{AE2E5B13-20FE-48F9-B367-C0C798A8D943}" destId="{F48312CC-CD83-4BDA-A7C0-BF7BFCE6A720}" srcOrd="1" destOrd="0" presId="urn:microsoft.com/office/officeart/2008/layout/NameandTitleOrganizationalChart"/>
    <dgm:cxn modelId="{5D07FBC0-A37D-41EC-9C37-A307599655CC}" type="presOf" srcId="{939CB3F8-ECFB-4F7E-8D09-6A49ED23AEEC}" destId="{B9793331-6CC8-4385-821C-8A621C40A28D}" srcOrd="1" destOrd="0" presId="urn:microsoft.com/office/officeart/2008/layout/NameandTitleOrganizationalChart"/>
    <dgm:cxn modelId="{1EA5674E-FAD4-4314-94A3-6E1E2897C2CF}" type="presOf" srcId="{91F308EA-5C1D-456E-A97F-3CC5B2420BCC}" destId="{6A891E6D-0956-432F-B6AE-6E0B747F4B46}" srcOrd="0" destOrd="0" presId="urn:microsoft.com/office/officeart/2008/layout/NameandTitleOrganizationalChart"/>
    <dgm:cxn modelId="{46187E09-5082-46C2-A070-A1960FCD273C}" type="presOf" srcId="{D96799AC-39A4-4CB8-BE88-68DC956B5078}" destId="{2C7E09EC-1A02-4036-B798-74D2B46CB66D}" srcOrd="0" destOrd="0" presId="urn:microsoft.com/office/officeart/2008/layout/NameandTitleOrganizationalChart"/>
    <dgm:cxn modelId="{37FE9BBB-9B4E-4FD2-AD46-A13E1DB67C21}" srcId="{55B2035A-A674-44DA-8B15-F586E94E586A}" destId="{AE2E5B13-20FE-48F9-B367-C0C798A8D943}" srcOrd="0" destOrd="0" parTransId="{6B838646-BD14-4866-A163-670CADD36691}" sibTransId="{91F308EA-5C1D-456E-A97F-3CC5B2420BCC}"/>
    <dgm:cxn modelId="{6312895C-6961-42D0-A26D-1B9F64B6A49E}" srcId="{AE2E5B13-20FE-48F9-B367-C0C798A8D943}" destId="{939CB3F8-ECFB-4F7E-8D09-6A49ED23AEEC}" srcOrd="0" destOrd="0" parTransId="{237D94B9-F500-4BE3-A455-C32C66476F53}" sibTransId="{A589E1BE-8E71-45A2-8408-83BC74346D3C}"/>
    <dgm:cxn modelId="{C6A04C85-46B1-4E1E-AFFE-5432517C5AD1}" type="presOf" srcId="{F5DE4647-A35A-4197-88CA-FD83450C18E0}" destId="{A927CF58-41D5-42E5-8315-FC76CF27F4DC}" srcOrd="1" destOrd="0" presId="urn:microsoft.com/office/officeart/2008/layout/NameandTitleOrganizationalChart"/>
    <dgm:cxn modelId="{C62FE93C-0A62-449A-972B-F34E0F94E90F}" srcId="{939CB3F8-ECFB-4F7E-8D09-6A49ED23AEEC}" destId="{2D86A143-37B4-43BC-A28F-3324C0FBE2FD}" srcOrd="0" destOrd="0" parTransId="{E44B1782-AC66-43DE-B068-67ED87B0738D}" sibTransId="{5A04659D-D99F-476A-9091-69E4B5FAC658}"/>
    <dgm:cxn modelId="{D6251370-5525-4086-8958-3E843A020CAD}" srcId="{F5DE4647-A35A-4197-88CA-FD83450C18E0}" destId="{86C172C7-7822-45AC-8297-26AC321CE05A}" srcOrd="1" destOrd="0" parTransId="{C5F37C48-6F12-43E5-8DF4-7F56E34715A7}" sibTransId="{39B3CDF0-3349-4551-BC41-5A74A3341069}"/>
    <dgm:cxn modelId="{B7DAD969-95F2-403E-8652-6734839932E1}" type="presOf" srcId="{B101C7F4-AFE8-4724-923A-3A5DF992EF51}" destId="{9F5542E0-4007-4449-B243-6FC96382C22D}" srcOrd="1" destOrd="0" presId="urn:microsoft.com/office/officeart/2008/layout/NameandTitleOrganizationalChart"/>
    <dgm:cxn modelId="{8D9FA1EE-12CF-4509-B223-CEE4FC7A543C}" type="presOf" srcId="{B101C7F4-AFE8-4724-923A-3A5DF992EF51}" destId="{1F32F670-3529-44B0-9A11-7683C6421A94}" srcOrd="0" destOrd="0" presId="urn:microsoft.com/office/officeart/2008/layout/NameandTitleOrganizationalChart"/>
    <dgm:cxn modelId="{9C221FF4-255C-42B2-8C82-E2BC757EBD65}" srcId="{AE2E5B13-20FE-48F9-B367-C0C798A8D943}" destId="{F5DE4647-A35A-4197-88CA-FD83450C18E0}" srcOrd="1" destOrd="0" parTransId="{C0B3E406-E074-4774-8A1F-A72E38BCFC71}" sibTransId="{4C174C49-79E1-4410-BA56-40D41EE00559}"/>
    <dgm:cxn modelId="{D18D3E71-B3DF-4FCC-9F7D-33A6F44DA670}" srcId="{F5DE4647-A35A-4197-88CA-FD83450C18E0}" destId="{9A683C8F-F7EF-4B42-A71E-8CE45609BB75}" srcOrd="2" destOrd="0" parTransId="{163734D8-E281-4CA0-8949-30B6B0587863}" sibTransId="{D5F0AC08-99F8-42B2-A7D6-0B57C41E23AB}"/>
    <dgm:cxn modelId="{C9C7B3AA-D1FA-4A10-9C97-32B4DB5F6F8F}" type="presOf" srcId="{C5F37C48-6F12-43E5-8DF4-7F56E34715A7}" destId="{95037D7A-5D65-4A64-9EA3-D425F6BECA8F}" srcOrd="0" destOrd="0" presId="urn:microsoft.com/office/officeart/2008/layout/NameandTitleOrganizationalChart"/>
    <dgm:cxn modelId="{EA264E4C-A4BD-4661-8487-84884A97F241}" type="presOf" srcId="{A589E1BE-8E71-45A2-8408-83BC74346D3C}" destId="{0817E7DC-762B-4A7D-8BCC-B4799B76FB63}" srcOrd="0" destOrd="0" presId="urn:microsoft.com/office/officeart/2008/layout/NameandTitleOrganizationalChart"/>
    <dgm:cxn modelId="{1C664D37-9595-4A06-9A26-7B74ED046316}" type="presOf" srcId="{F0BBFF95-9CE3-4609-AF9F-DE40F11D65ED}" destId="{1FA94A3B-8CE6-4940-BAD2-5423A03ADF7F}" srcOrd="0" destOrd="0" presId="urn:microsoft.com/office/officeart/2008/layout/NameandTitleOrganizationalChart"/>
    <dgm:cxn modelId="{04696393-FE97-4DCE-9A33-D9A0EA86F53B}" srcId="{F5DE4647-A35A-4197-88CA-FD83450C18E0}" destId="{D96799AC-39A4-4CB8-BE88-68DC956B5078}" srcOrd="0" destOrd="0" parTransId="{5B78FC57-858B-4424-A40B-7A2BDAF302EF}" sibTransId="{45D7DA2E-959F-4C6E-A31B-82D6FEBCE585}"/>
    <dgm:cxn modelId="{67B81174-7164-4CE4-AF1B-0AB8978C6EBB}" type="presOf" srcId="{C0B3E406-E074-4774-8A1F-A72E38BCFC71}" destId="{1ABFBEAE-CFFF-4CE8-B8FE-2AD3921A4781}" srcOrd="0" destOrd="0" presId="urn:microsoft.com/office/officeart/2008/layout/NameandTitleOrganizationalChart"/>
    <dgm:cxn modelId="{85248DC3-7E3A-4E43-A6CD-9C23792BFF6F}" srcId="{939CB3F8-ECFB-4F7E-8D09-6A49ED23AEEC}" destId="{B101C7F4-AFE8-4724-923A-3A5DF992EF51}" srcOrd="1" destOrd="0" parTransId="{F0BBFF95-9CE3-4609-AF9F-DE40F11D65ED}" sibTransId="{7750A20E-D007-47DA-B04F-9AFDCB6EEA27}"/>
    <dgm:cxn modelId="{D8BF27A9-C718-4CB1-8217-435A2F80BC0A}" type="presOf" srcId="{5B78FC57-858B-4424-A40B-7A2BDAF302EF}" destId="{6E11B307-7EF0-4AFC-963A-AF73B4DC77AD}" srcOrd="0" destOrd="0" presId="urn:microsoft.com/office/officeart/2008/layout/NameandTitleOrganizationalChart"/>
    <dgm:cxn modelId="{277BF92A-072D-4DAD-924D-878141173F44}" type="presOf" srcId="{55B2035A-A674-44DA-8B15-F586E94E586A}" destId="{6E3E9E30-5BF4-40F4-8241-F4D7001B15F6}" srcOrd="0" destOrd="0" presId="urn:microsoft.com/office/officeart/2008/layout/NameandTitleOrganizationalChart"/>
    <dgm:cxn modelId="{B5F6CA02-A1DB-4947-A0F1-9C7E864C9C1B}" type="presOf" srcId="{F5DE4647-A35A-4197-88CA-FD83450C18E0}" destId="{06C92DAC-ED77-4804-A88B-A7EA5EB01162}" srcOrd="0" destOrd="0" presId="urn:microsoft.com/office/officeart/2008/layout/NameandTitleOrganizationalChart"/>
    <dgm:cxn modelId="{1EC5C27B-9855-4D0A-99A9-CDA57B7E4E78}" type="presOf" srcId="{9A683C8F-F7EF-4B42-A71E-8CE45609BB75}" destId="{164D7768-C2B3-47A9-9241-E85127776E03}" srcOrd="1" destOrd="0" presId="urn:microsoft.com/office/officeart/2008/layout/NameandTitleOrganizationalChart"/>
    <dgm:cxn modelId="{3E7EF17C-C2CD-49F9-B064-22487465A361}" type="presOf" srcId="{939CB3F8-ECFB-4F7E-8D09-6A49ED23AEEC}" destId="{A9BCCA20-767B-4CAD-9DE1-5EB01715DD88}" srcOrd="0" destOrd="0" presId="urn:microsoft.com/office/officeart/2008/layout/NameandTitleOrganizationalChart"/>
    <dgm:cxn modelId="{28925808-68AE-4878-A0C7-2D452AF1242C}" type="presOf" srcId="{2D86A143-37B4-43BC-A28F-3324C0FBE2FD}" destId="{B7F05EBF-1186-42B4-8BB8-A72B509E98DA}" srcOrd="1" destOrd="0" presId="urn:microsoft.com/office/officeart/2008/layout/NameandTitleOrganizationalChart"/>
    <dgm:cxn modelId="{251C37AB-13F6-4CE0-A3BB-878B1D49FA88}" type="presOf" srcId="{4C174C49-79E1-4410-BA56-40D41EE00559}" destId="{63285543-BC0F-4BFD-8A7C-0FBD9D13890F}" srcOrd="0" destOrd="0" presId="urn:microsoft.com/office/officeart/2008/layout/NameandTitleOrganizationalChart"/>
    <dgm:cxn modelId="{137520C2-C27C-409F-9F92-7C9665B8A743}" type="presOf" srcId="{163734D8-E281-4CA0-8949-30B6B0587863}" destId="{9939E1A4-1014-4ABE-860A-65DB8CBC0480}" srcOrd="0" destOrd="0" presId="urn:microsoft.com/office/officeart/2008/layout/NameandTitleOrganizationalChart"/>
    <dgm:cxn modelId="{E3CD4CE9-2266-4D6A-A2F9-BECD5E7DC9A5}" type="presOf" srcId="{86C172C7-7822-45AC-8297-26AC321CE05A}" destId="{87C050F0-7394-4881-8AB1-0E971744C685}" srcOrd="0" destOrd="0" presId="urn:microsoft.com/office/officeart/2008/layout/NameandTitleOrganizationalChart"/>
    <dgm:cxn modelId="{E4B5B8B6-DA2C-4D41-B170-5108109D1C6B}" type="presOf" srcId="{237D94B9-F500-4BE3-A455-C32C66476F53}" destId="{1CB2503B-93DE-4CA3-B402-DF8BF1BC7E8E}" srcOrd="0" destOrd="0" presId="urn:microsoft.com/office/officeart/2008/layout/NameandTitleOrganizationalChart"/>
    <dgm:cxn modelId="{405A007E-BA04-4B36-944E-A14D95677E8D}" type="presOf" srcId="{7750A20E-D007-47DA-B04F-9AFDCB6EEA27}" destId="{78C36303-292B-4542-85B8-6EE847613B84}" srcOrd="0" destOrd="0" presId="urn:microsoft.com/office/officeart/2008/layout/NameandTitleOrganizationalChart"/>
    <dgm:cxn modelId="{19CB134A-15CE-44B8-BA28-4455601B0B7F}" type="presOf" srcId="{E44B1782-AC66-43DE-B068-67ED87B0738D}" destId="{D2661FB6-AFAC-4BDF-AC4E-C501DBA4D515}" srcOrd="0" destOrd="0" presId="urn:microsoft.com/office/officeart/2008/layout/NameandTitleOrganizationalChart"/>
    <dgm:cxn modelId="{526327CF-8DBB-47FE-ABCD-E960BECCC58B}" type="presParOf" srcId="{6E3E9E30-5BF4-40F4-8241-F4D7001B15F6}" destId="{2BBDA3C7-E22D-43AF-9972-6CA0C024779E}" srcOrd="0" destOrd="0" presId="urn:microsoft.com/office/officeart/2008/layout/NameandTitleOrganizationalChart"/>
    <dgm:cxn modelId="{4F16C614-6D52-4384-B6E1-E761C7C5664C}" type="presParOf" srcId="{2BBDA3C7-E22D-43AF-9972-6CA0C024779E}" destId="{A8A92CC5-CAE9-4A72-9E4F-198C5A9740FE}" srcOrd="0" destOrd="0" presId="urn:microsoft.com/office/officeart/2008/layout/NameandTitleOrganizationalChart"/>
    <dgm:cxn modelId="{CCD1A85E-2636-49C4-B605-3919310F5A3E}" type="presParOf" srcId="{A8A92CC5-CAE9-4A72-9E4F-198C5A9740FE}" destId="{A64177C8-49D1-4657-8431-74B73B41F019}" srcOrd="0" destOrd="0" presId="urn:microsoft.com/office/officeart/2008/layout/NameandTitleOrganizationalChart"/>
    <dgm:cxn modelId="{D914638F-FE67-4F72-ADDE-2EBE60D64676}" type="presParOf" srcId="{A8A92CC5-CAE9-4A72-9E4F-198C5A9740FE}" destId="{6A891E6D-0956-432F-B6AE-6E0B747F4B46}" srcOrd="1" destOrd="0" presId="urn:microsoft.com/office/officeart/2008/layout/NameandTitleOrganizationalChart"/>
    <dgm:cxn modelId="{624D2C06-BC5D-4CB2-9EBB-202DDBC2A53B}" type="presParOf" srcId="{A8A92CC5-CAE9-4A72-9E4F-198C5A9740FE}" destId="{F48312CC-CD83-4BDA-A7C0-BF7BFCE6A720}" srcOrd="2" destOrd="0" presId="urn:microsoft.com/office/officeart/2008/layout/NameandTitleOrganizationalChart"/>
    <dgm:cxn modelId="{97B742A7-75FE-4D62-B26E-BDC29E8104B0}" type="presParOf" srcId="{2BBDA3C7-E22D-43AF-9972-6CA0C024779E}" destId="{BC01E94A-F3B4-49E0-ACF4-D82686CCBD31}" srcOrd="1" destOrd="0" presId="urn:microsoft.com/office/officeart/2008/layout/NameandTitleOrganizationalChart"/>
    <dgm:cxn modelId="{9DD6A60F-A68E-4B8E-8F39-47131E95F72B}" type="presParOf" srcId="{BC01E94A-F3B4-49E0-ACF4-D82686CCBD31}" destId="{1ABFBEAE-CFFF-4CE8-B8FE-2AD3921A4781}" srcOrd="0" destOrd="0" presId="urn:microsoft.com/office/officeart/2008/layout/NameandTitleOrganizationalChart"/>
    <dgm:cxn modelId="{3CBE59B6-BDF1-4310-A03D-684D843E9027}" type="presParOf" srcId="{BC01E94A-F3B4-49E0-ACF4-D82686CCBD31}" destId="{8F85285B-F926-4BD3-AF83-15E5C6474139}" srcOrd="1" destOrd="0" presId="urn:microsoft.com/office/officeart/2008/layout/NameandTitleOrganizationalChart"/>
    <dgm:cxn modelId="{EACCEA32-6461-4C5E-95B3-1641CB8E480D}" type="presParOf" srcId="{8F85285B-F926-4BD3-AF83-15E5C6474139}" destId="{56A48750-8EF7-4E49-899D-B8ADC7B74144}" srcOrd="0" destOrd="0" presId="urn:microsoft.com/office/officeart/2008/layout/NameandTitleOrganizationalChart"/>
    <dgm:cxn modelId="{4B02553D-BA60-4F93-B3B2-453AF5E4FD65}" type="presParOf" srcId="{56A48750-8EF7-4E49-899D-B8ADC7B74144}" destId="{06C92DAC-ED77-4804-A88B-A7EA5EB01162}" srcOrd="0" destOrd="0" presId="urn:microsoft.com/office/officeart/2008/layout/NameandTitleOrganizationalChart"/>
    <dgm:cxn modelId="{030B9B68-117B-4FC4-9E28-8609FBD330CF}" type="presParOf" srcId="{56A48750-8EF7-4E49-899D-B8ADC7B74144}" destId="{63285543-BC0F-4BFD-8A7C-0FBD9D13890F}" srcOrd="1" destOrd="0" presId="urn:microsoft.com/office/officeart/2008/layout/NameandTitleOrganizationalChart"/>
    <dgm:cxn modelId="{17D8717E-036D-4996-8B87-22C64564656F}" type="presParOf" srcId="{56A48750-8EF7-4E49-899D-B8ADC7B74144}" destId="{A927CF58-41D5-42E5-8315-FC76CF27F4DC}" srcOrd="2" destOrd="0" presId="urn:microsoft.com/office/officeart/2008/layout/NameandTitleOrganizationalChart"/>
    <dgm:cxn modelId="{682A3942-D416-456C-A059-0383F539A4C9}" type="presParOf" srcId="{8F85285B-F926-4BD3-AF83-15E5C6474139}" destId="{20305455-8159-4FF3-9465-41107C108B74}" srcOrd="1" destOrd="0" presId="urn:microsoft.com/office/officeart/2008/layout/NameandTitleOrganizationalChart"/>
    <dgm:cxn modelId="{04C4C0D2-CB2F-49C5-AA60-ED94E0D25C84}" type="presParOf" srcId="{20305455-8159-4FF3-9465-41107C108B74}" destId="{6E11B307-7EF0-4AFC-963A-AF73B4DC77AD}" srcOrd="0" destOrd="0" presId="urn:microsoft.com/office/officeart/2008/layout/NameandTitleOrganizationalChart"/>
    <dgm:cxn modelId="{C1E6B098-42F3-4B7B-95EC-072B1BF4DD21}" type="presParOf" srcId="{20305455-8159-4FF3-9465-41107C108B74}" destId="{EBDEBCAD-42F4-4BAE-981A-7B44D3BEAB20}" srcOrd="1" destOrd="0" presId="urn:microsoft.com/office/officeart/2008/layout/NameandTitleOrganizationalChart"/>
    <dgm:cxn modelId="{4778E431-3D52-4938-8E75-506B93088EC8}" type="presParOf" srcId="{EBDEBCAD-42F4-4BAE-981A-7B44D3BEAB20}" destId="{FB6CD2E2-3C07-4B79-A341-8D943710BFC4}" srcOrd="0" destOrd="0" presId="urn:microsoft.com/office/officeart/2008/layout/NameandTitleOrganizationalChart"/>
    <dgm:cxn modelId="{6B354DCD-ED55-4284-B9F8-F278A679562F}" type="presParOf" srcId="{FB6CD2E2-3C07-4B79-A341-8D943710BFC4}" destId="{2C7E09EC-1A02-4036-B798-74D2B46CB66D}" srcOrd="0" destOrd="0" presId="urn:microsoft.com/office/officeart/2008/layout/NameandTitleOrganizationalChart"/>
    <dgm:cxn modelId="{2ED13C1E-7C4D-4582-A658-964B49393143}" type="presParOf" srcId="{FB6CD2E2-3C07-4B79-A341-8D943710BFC4}" destId="{8A300983-77D1-4F6C-AB14-BA1F05E0E2A5}" srcOrd="1" destOrd="0" presId="urn:microsoft.com/office/officeart/2008/layout/NameandTitleOrganizationalChart"/>
    <dgm:cxn modelId="{7F076CD6-A786-4FA7-AC3B-A67FEB3BAA6B}" type="presParOf" srcId="{FB6CD2E2-3C07-4B79-A341-8D943710BFC4}" destId="{6326D022-B456-457A-BF01-FD81213084A2}" srcOrd="2" destOrd="0" presId="urn:microsoft.com/office/officeart/2008/layout/NameandTitleOrganizationalChart"/>
    <dgm:cxn modelId="{935CD8B5-4B50-4793-9DD7-8C65AD8DCD00}" type="presParOf" srcId="{EBDEBCAD-42F4-4BAE-981A-7B44D3BEAB20}" destId="{2FC87D13-F9B2-4CEE-865A-0B704F2E9AA4}" srcOrd="1" destOrd="0" presId="urn:microsoft.com/office/officeart/2008/layout/NameandTitleOrganizationalChart"/>
    <dgm:cxn modelId="{A9181D6E-088B-4701-B08B-D6BABC767A17}" type="presParOf" srcId="{EBDEBCAD-42F4-4BAE-981A-7B44D3BEAB20}" destId="{11171FBC-836E-45B5-9D3E-09CF8D7F9185}" srcOrd="2" destOrd="0" presId="urn:microsoft.com/office/officeart/2008/layout/NameandTitleOrganizationalChart"/>
    <dgm:cxn modelId="{406BACEF-F7B9-4B5B-818D-C4F6D33A0083}" type="presParOf" srcId="{20305455-8159-4FF3-9465-41107C108B74}" destId="{95037D7A-5D65-4A64-9EA3-D425F6BECA8F}" srcOrd="2" destOrd="0" presId="urn:microsoft.com/office/officeart/2008/layout/NameandTitleOrganizationalChart"/>
    <dgm:cxn modelId="{2EC1658F-C4AB-4677-AC13-A22092D65782}" type="presParOf" srcId="{20305455-8159-4FF3-9465-41107C108B74}" destId="{B3B186F7-1629-4E0D-93BE-08921638922F}" srcOrd="3" destOrd="0" presId="urn:microsoft.com/office/officeart/2008/layout/NameandTitleOrganizationalChart"/>
    <dgm:cxn modelId="{5B6ABD69-DFC0-4604-A83C-29C9785F25C7}" type="presParOf" srcId="{B3B186F7-1629-4E0D-93BE-08921638922F}" destId="{F3403E11-BC67-48CD-B25F-F3D08B481F21}" srcOrd="0" destOrd="0" presId="urn:microsoft.com/office/officeart/2008/layout/NameandTitleOrganizationalChart"/>
    <dgm:cxn modelId="{3BB9F14C-4BC1-4258-B3D2-B32E56DB6EC4}" type="presParOf" srcId="{F3403E11-BC67-48CD-B25F-F3D08B481F21}" destId="{87C050F0-7394-4881-8AB1-0E971744C685}" srcOrd="0" destOrd="0" presId="urn:microsoft.com/office/officeart/2008/layout/NameandTitleOrganizationalChart"/>
    <dgm:cxn modelId="{35D8F7FA-0C43-4272-ACCC-25134AA3444D}" type="presParOf" srcId="{F3403E11-BC67-48CD-B25F-F3D08B481F21}" destId="{19440D7F-223D-4C43-B62E-51BBD3887A63}" srcOrd="1" destOrd="0" presId="urn:microsoft.com/office/officeart/2008/layout/NameandTitleOrganizationalChart"/>
    <dgm:cxn modelId="{CED425E1-8FD2-45AB-BC6A-89E24A5B0BA9}" type="presParOf" srcId="{F3403E11-BC67-48CD-B25F-F3D08B481F21}" destId="{96E6DFF8-832C-4E45-AD8B-8D268E697EC9}" srcOrd="2" destOrd="0" presId="urn:microsoft.com/office/officeart/2008/layout/NameandTitleOrganizationalChart"/>
    <dgm:cxn modelId="{EC0EB766-569A-44F3-BA7B-18238B3D5140}" type="presParOf" srcId="{B3B186F7-1629-4E0D-93BE-08921638922F}" destId="{823B93C8-DDEB-4116-B828-A51B51D325AD}" srcOrd="1" destOrd="0" presId="urn:microsoft.com/office/officeart/2008/layout/NameandTitleOrganizationalChart"/>
    <dgm:cxn modelId="{E737116E-0D7F-4016-8617-8CE14A6A3DC4}" type="presParOf" srcId="{B3B186F7-1629-4E0D-93BE-08921638922F}" destId="{5E868A75-C820-44FC-97AF-F24CBABDFE3B}" srcOrd="2" destOrd="0" presId="urn:microsoft.com/office/officeart/2008/layout/NameandTitleOrganizationalChart"/>
    <dgm:cxn modelId="{BCFBE956-8951-43C0-9849-7692EFE19179}" type="presParOf" srcId="{20305455-8159-4FF3-9465-41107C108B74}" destId="{9939E1A4-1014-4ABE-860A-65DB8CBC0480}" srcOrd="4" destOrd="0" presId="urn:microsoft.com/office/officeart/2008/layout/NameandTitleOrganizationalChart"/>
    <dgm:cxn modelId="{0FF44C48-1694-4049-B8B5-A9E9C067C877}" type="presParOf" srcId="{20305455-8159-4FF3-9465-41107C108B74}" destId="{39B9F802-DAB4-4AF5-9D6A-22194BD5F259}" srcOrd="5" destOrd="0" presId="urn:microsoft.com/office/officeart/2008/layout/NameandTitleOrganizationalChart"/>
    <dgm:cxn modelId="{2EAD232D-B44F-4284-BFA2-1E2F9251E9EA}" type="presParOf" srcId="{39B9F802-DAB4-4AF5-9D6A-22194BD5F259}" destId="{AA5A988E-9542-4E29-92B4-3B500C413303}" srcOrd="0" destOrd="0" presId="urn:microsoft.com/office/officeart/2008/layout/NameandTitleOrganizationalChart"/>
    <dgm:cxn modelId="{47B2C94C-3669-4C40-9982-A1C66B9285AA}" type="presParOf" srcId="{AA5A988E-9542-4E29-92B4-3B500C413303}" destId="{03ED4389-2243-44FD-987F-1EC92B8E03C0}" srcOrd="0" destOrd="0" presId="urn:microsoft.com/office/officeart/2008/layout/NameandTitleOrganizationalChart"/>
    <dgm:cxn modelId="{E4C8B336-6A86-4DC4-BF7E-7DC40173D06C}" type="presParOf" srcId="{AA5A988E-9542-4E29-92B4-3B500C413303}" destId="{5886B665-7D72-43D3-BCCC-B76A0CEA5AD8}" srcOrd="1" destOrd="0" presId="urn:microsoft.com/office/officeart/2008/layout/NameandTitleOrganizationalChart"/>
    <dgm:cxn modelId="{B4828894-753E-4F87-BD85-008BA654036C}" type="presParOf" srcId="{AA5A988E-9542-4E29-92B4-3B500C413303}" destId="{164D7768-C2B3-47A9-9241-E85127776E03}" srcOrd="2" destOrd="0" presId="urn:microsoft.com/office/officeart/2008/layout/NameandTitleOrganizationalChart"/>
    <dgm:cxn modelId="{B9F64381-A2D0-4AD7-AD23-84848B22721B}" type="presParOf" srcId="{39B9F802-DAB4-4AF5-9D6A-22194BD5F259}" destId="{6043BE7D-1F43-4A49-B63C-C251527714F6}" srcOrd="1" destOrd="0" presId="urn:microsoft.com/office/officeart/2008/layout/NameandTitleOrganizationalChart"/>
    <dgm:cxn modelId="{300E5204-E391-45FE-9BBE-DC09D9178B3A}" type="presParOf" srcId="{39B9F802-DAB4-4AF5-9D6A-22194BD5F259}" destId="{A2AC0744-F086-46F2-8EFC-59CFD7C6D3E9}" srcOrd="2" destOrd="0" presId="urn:microsoft.com/office/officeart/2008/layout/NameandTitleOrganizationalChart"/>
    <dgm:cxn modelId="{9D44DF22-944A-48F4-ACFA-D0533B8A1D08}" type="presParOf" srcId="{8F85285B-F926-4BD3-AF83-15E5C6474139}" destId="{AD997F21-1391-4FAE-904B-8222AB8D7C7C}" srcOrd="2" destOrd="0" presId="urn:microsoft.com/office/officeart/2008/layout/NameandTitleOrganizationalChart"/>
    <dgm:cxn modelId="{5A717314-BE24-40B7-88A1-E410F2F437B4}" type="presParOf" srcId="{2BBDA3C7-E22D-43AF-9972-6CA0C024779E}" destId="{635D0143-E396-418C-A6BC-9E07FF1D2C21}" srcOrd="2" destOrd="0" presId="urn:microsoft.com/office/officeart/2008/layout/NameandTitleOrganizationalChart"/>
    <dgm:cxn modelId="{43C011CB-F78B-4561-9B11-32F89243F4D0}" type="presParOf" srcId="{635D0143-E396-418C-A6BC-9E07FF1D2C21}" destId="{1CB2503B-93DE-4CA3-B402-DF8BF1BC7E8E}" srcOrd="0" destOrd="0" presId="urn:microsoft.com/office/officeart/2008/layout/NameandTitleOrganizationalChart"/>
    <dgm:cxn modelId="{D98A9CA6-36B3-436C-9044-8668A4B3F0A4}" type="presParOf" srcId="{635D0143-E396-418C-A6BC-9E07FF1D2C21}" destId="{946E54A8-6A0D-4A4C-A00D-0DFB0F4CFA33}" srcOrd="1" destOrd="0" presId="urn:microsoft.com/office/officeart/2008/layout/NameandTitleOrganizationalChart"/>
    <dgm:cxn modelId="{4F6194F1-3023-49B1-A27B-5FB24E331297}" type="presParOf" srcId="{946E54A8-6A0D-4A4C-A00D-0DFB0F4CFA33}" destId="{E56C7BAB-5C09-465F-AEF5-8DAA4942E279}" srcOrd="0" destOrd="0" presId="urn:microsoft.com/office/officeart/2008/layout/NameandTitleOrganizationalChart"/>
    <dgm:cxn modelId="{C536B1A3-2533-4823-8C22-5884AD1FD5A4}" type="presParOf" srcId="{E56C7BAB-5C09-465F-AEF5-8DAA4942E279}" destId="{A9BCCA20-767B-4CAD-9DE1-5EB01715DD88}" srcOrd="0" destOrd="0" presId="urn:microsoft.com/office/officeart/2008/layout/NameandTitleOrganizationalChart"/>
    <dgm:cxn modelId="{255D16AF-C1DD-40EA-AD71-8EC98C6E737E}" type="presParOf" srcId="{E56C7BAB-5C09-465F-AEF5-8DAA4942E279}" destId="{0817E7DC-762B-4A7D-8BCC-B4799B76FB63}" srcOrd="1" destOrd="0" presId="urn:microsoft.com/office/officeart/2008/layout/NameandTitleOrganizationalChart"/>
    <dgm:cxn modelId="{76D5E1DB-695E-43B7-B73E-D327E235C5FF}" type="presParOf" srcId="{E56C7BAB-5C09-465F-AEF5-8DAA4942E279}" destId="{B9793331-6CC8-4385-821C-8A621C40A28D}" srcOrd="2" destOrd="0" presId="urn:microsoft.com/office/officeart/2008/layout/NameandTitleOrganizationalChart"/>
    <dgm:cxn modelId="{48BFE2BA-B0AF-4C42-923C-FB487501B90E}" type="presParOf" srcId="{946E54A8-6A0D-4A4C-A00D-0DFB0F4CFA33}" destId="{4AF8F4F5-DB26-4883-8BC1-D4672EA3D554}" srcOrd="1" destOrd="0" presId="urn:microsoft.com/office/officeart/2008/layout/NameandTitleOrganizationalChart"/>
    <dgm:cxn modelId="{D1C12139-0655-4A3D-B5DA-B8CE07FF6AD9}" type="presParOf" srcId="{946E54A8-6A0D-4A4C-A00D-0DFB0F4CFA33}" destId="{011D2A8D-1ECC-4275-B837-E2D1142F3180}" srcOrd="2" destOrd="0" presId="urn:microsoft.com/office/officeart/2008/layout/NameandTitleOrganizationalChart"/>
    <dgm:cxn modelId="{8483146F-872E-4B8C-A249-63130E7BEE83}" type="presParOf" srcId="{011D2A8D-1ECC-4275-B837-E2D1142F3180}" destId="{D2661FB6-AFAC-4BDF-AC4E-C501DBA4D515}" srcOrd="0" destOrd="0" presId="urn:microsoft.com/office/officeart/2008/layout/NameandTitleOrganizationalChart"/>
    <dgm:cxn modelId="{ABB4B5FA-07F5-49B7-A637-2E12779C6AF1}" type="presParOf" srcId="{011D2A8D-1ECC-4275-B837-E2D1142F3180}" destId="{FECF9EA6-8846-4475-B1D9-F61CABC56331}" srcOrd="1" destOrd="0" presId="urn:microsoft.com/office/officeart/2008/layout/NameandTitleOrganizationalChart"/>
    <dgm:cxn modelId="{EFBF6E08-CF8B-49D1-8C6A-DD92CCE2D2F5}" type="presParOf" srcId="{FECF9EA6-8846-4475-B1D9-F61CABC56331}" destId="{728D1026-F1A5-4F71-B53B-297F2F581AAD}" srcOrd="0" destOrd="0" presId="urn:microsoft.com/office/officeart/2008/layout/NameandTitleOrganizationalChart"/>
    <dgm:cxn modelId="{76A8724B-9FA7-4EB2-9477-06BB3FB9B48D}" type="presParOf" srcId="{728D1026-F1A5-4F71-B53B-297F2F581AAD}" destId="{C25CE6CB-6579-4ED1-B063-E434B36165D8}" srcOrd="0" destOrd="0" presId="urn:microsoft.com/office/officeart/2008/layout/NameandTitleOrganizationalChart"/>
    <dgm:cxn modelId="{0AA35BCF-2468-42F9-AF67-8DBD18FB3849}" type="presParOf" srcId="{728D1026-F1A5-4F71-B53B-297F2F581AAD}" destId="{6CC51709-B280-42E7-AD2F-C023EAE34F8E}" srcOrd="1" destOrd="0" presId="urn:microsoft.com/office/officeart/2008/layout/NameandTitleOrganizationalChart"/>
    <dgm:cxn modelId="{709EE4D0-55FB-4798-8470-594320A7BC54}" type="presParOf" srcId="{728D1026-F1A5-4F71-B53B-297F2F581AAD}" destId="{B7F05EBF-1186-42B4-8BB8-A72B509E98DA}" srcOrd="2" destOrd="0" presId="urn:microsoft.com/office/officeart/2008/layout/NameandTitleOrganizationalChart"/>
    <dgm:cxn modelId="{1926CEB9-683D-4657-8164-B0F541DF02FE}" type="presParOf" srcId="{FECF9EA6-8846-4475-B1D9-F61CABC56331}" destId="{0B886EFD-F216-4DFD-8EFC-5228287EFCFA}" srcOrd="1" destOrd="0" presId="urn:microsoft.com/office/officeart/2008/layout/NameandTitleOrganizationalChart"/>
    <dgm:cxn modelId="{87B96570-27FA-4CF1-BB06-6C2C973F596C}" type="presParOf" srcId="{FECF9EA6-8846-4475-B1D9-F61CABC56331}" destId="{FB75C57B-442A-4240-B995-F7B732AC6119}" srcOrd="2" destOrd="0" presId="urn:microsoft.com/office/officeart/2008/layout/NameandTitleOrganizationalChart"/>
    <dgm:cxn modelId="{A19AB7CA-8F2A-40ED-822A-5361DE01F9DE}" type="presParOf" srcId="{011D2A8D-1ECC-4275-B837-E2D1142F3180}" destId="{1FA94A3B-8CE6-4940-BAD2-5423A03ADF7F}" srcOrd="2" destOrd="0" presId="urn:microsoft.com/office/officeart/2008/layout/NameandTitleOrganizationalChart"/>
    <dgm:cxn modelId="{CAD207E2-6A86-4201-96FA-A2789C368CAE}" type="presParOf" srcId="{011D2A8D-1ECC-4275-B837-E2D1142F3180}" destId="{2E662627-344A-4122-8133-B629BDEB7459}" srcOrd="3" destOrd="0" presId="urn:microsoft.com/office/officeart/2008/layout/NameandTitleOrganizationalChart"/>
    <dgm:cxn modelId="{579A3DE3-E046-423E-95CF-93F02BB4EECE}" type="presParOf" srcId="{2E662627-344A-4122-8133-B629BDEB7459}" destId="{07231105-E6A1-4650-A9EC-1274B6FF50EA}" srcOrd="0" destOrd="0" presId="urn:microsoft.com/office/officeart/2008/layout/NameandTitleOrganizationalChart"/>
    <dgm:cxn modelId="{47179826-ADD9-4605-A04D-2F6C92DB0B2B}" type="presParOf" srcId="{07231105-E6A1-4650-A9EC-1274B6FF50EA}" destId="{1F32F670-3529-44B0-9A11-7683C6421A94}" srcOrd="0" destOrd="0" presId="urn:microsoft.com/office/officeart/2008/layout/NameandTitleOrganizationalChart"/>
    <dgm:cxn modelId="{129BE3FA-79AC-4A3A-A58B-5744A03C41A4}" type="presParOf" srcId="{07231105-E6A1-4650-A9EC-1274B6FF50EA}" destId="{78C36303-292B-4542-85B8-6EE847613B84}" srcOrd="1" destOrd="0" presId="urn:microsoft.com/office/officeart/2008/layout/NameandTitleOrganizationalChart"/>
    <dgm:cxn modelId="{63CB3C65-9797-4F54-BF8C-7A903DDC9B65}" type="presParOf" srcId="{07231105-E6A1-4650-A9EC-1274B6FF50EA}" destId="{9F5542E0-4007-4449-B243-6FC96382C22D}" srcOrd="2" destOrd="0" presId="urn:microsoft.com/office/officeart/2008/layout/NameandTitleOrganizationalChart"/>
    <dgm:cxn modelId="{54D98699-14AC-46FF-A31D-EC68F7814A82}" type="presParOf" srcId="{2E662627-344A-4122-8133-B629BDEB7459}" destId="{4273F3C7-5787-4EFB-97B9-48F8803F904F}" srcOrd="1" destOrd="0" presId="urn:microsoft.com/office/officeart/2008/layout/NameandTitleOrganizationalChart"/>
    <dgm:cxn modelId="{353C851C-A999-4CFD-B9E7-9A9588B2C4E4}" type="presParOf" srcId="{2E662627-344A-4122-8133-B629BDEB7459}" destId="{7C62F07D-9CD8-4693-A14D-BB7874DD8246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A94A3B-8CE6-4940-BAD2-5423A03ADF7F}">
      <dsp:nvSpPr>
        <dsp:cNvPr id="0" name=""/>
        <dsp:cNvSpPr/>
      </dsp:nvSpPr>
      <dsp:spPr>
        <a:xfrm>
          <a:off x="5242186" y="1748835"/>
          <a:ext cx="436225" cy="1372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2926"/>
              </a:lnTo>
              <a:lnTo>
                <a:pt x="436225" y="1372926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661FB6-AFAC-4BDF-AC4E-C501DBA4D515}">
      <dsp:nvSpPr>
        <dsp:cNvPr id="0" name=""/>
        <dsp:cNvSpPr/>
      </dsp:nvSpPr>
      <dsp:spPr>
        <a:xfrm>
          <a:off x="4998973" y="1748835"/>
          <a:ext cx="243213" cy="1374121"/>
        </a:xfrm>
        <a:custGeom>
          <a:avLst/>
          <a:gdLst/>
          <a:ahLst/>
          <a:cxnLst/>
          <a:rect l="0" t="0" r="0" b="0"/>
          <a:pathLst>
            <a:path>
              <a:moveTo>
                <a:pt x="243213" y="0"/>
              </a:moveTo>
              <a:lnTo>
                <a:pt x="243213" y="1374121"/>
              </a:lnTo>
              <a:lnTo>
                <a:pt x="0" y="1374121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B2503B-93DE-4CA3-B402-DF8BF1BC7E8E}">
      <dsp:nvSpPr>
        <dsp:cNvPr id="0" name=""/>
        <dsp:cNvSpPr/>
      </dsp:nvSpPr>
      <dsp:spPr>
        <a:xfrm>
          <a:off x="3319896" y="906791"/>
          <a:ext cx="1323948" cy="5322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2249"/>
              </a:lnTo>
              <a:lnTo>
                <a:pt x="1323948" y="53224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39E1A4-1014-4ABE-860A-65DB8CBC0480}">
      <dsp:nvSpPr>
        <dsp:cNvPr id="0" name=""/>
        <dsp:cNvSpPr/>
      </dsp:nvSpPr>
      <dsp:spPr>
        <a:xfrm>
          <a:off x="1544361" y="2077480"/>
          <a:ext cx="91440" cy="1751721"/>
        </a:xfrm>
        <a:custGeom>
          <a:avLst/>
          <a:gdLst/>
          <a:ahLst/>
          <a:cxnLst/>
          <a:rect l="0" t="0" r="0" b="0"/>
          <a:pathLst>
            <a:path>
              <a:moveTo>
                <a:pt x="51291" y="0"/>
              </a:moveTo>
              <a:lnTo>
                <a:pt x="51291" y="1607151"/>
              </a:lnTo>
              <a:lnTo>
                <a:pt x="45720" y="1607151"/>
              </a:lnTo>
              <a:lnTo>
                <a:pt x="45720" y="1751721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037D7A-5D65-4A64-9EA3-D425F6BECA8F}">
      <dsp:nvSpPr>
        <dsp:cNvPr id="0" name=""/>
        <dsp:cNvSpPr/>
      </dsp:nvSpPr>
      <dsp:spPr>
        <a:xfrm>
          <a:off x="1595652" y="2077480"/>
          <a:ext cx="975624" cy="7297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5183"/>
              </a:lnTo>
              <a:lnTo>
                <a:pt x="975624" y="585183"/>
              </a:lnTo>
              <a:lnTo>
                <a:pt x="975624" y="729754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11B307-7EF0-4AFC-963A-AF73B4DC77AD}">
      <dsp:nvSpPr>
        <dsp:cNvPr id="0" name=""/>
        <dsp:cNvSpPr/>
      </dsp:nvSpPr>
      <dsp:spPr>
        <a:xfrm>
          <a:off x="598340" y="2077480"/>
          <a:ext cx="997312" cy="729754"/>
        </a:xfrm>
        <a:custGeom>
          <a:avLst/>
          <a:gdLst/>
          <a:ahLst/>
          <a:cxnLst/>
          <a:rect l="0" t="0" r="0" b="0"/>
          <a:pathLst>
            <a:path>
              <a:moveTo>
                <a:pt x="997312" y="0"/>
              </a:moveTo>
              <a:lnTo>
                <a:pt x="997312" y="585183"/>
              </a:lnTo>
              <a:lnTo>
                <a:pt x="0" y="585183"/>
              </a:lnTo>
              <a:lnTo>
                <a:pt x="0" y="729754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BFBEAE-CFFF-4CE8-B8FE-2AD3921A4781}">
      <dsp:nvSpPr>
        <dsp:cNvPr id="0" name=""/>
        <dsp:cNvSpPr/>
      </dsp:nvSpPr>
      <dsp:spPr>
        <a:xfrm>
          <a:off x="1595652" y="906791"/>
          <a:ext cx="1724244" cy="551101"/>
        </a:xfrm>
        <a:custGeom>
          <a:avLst/>
          <a:gdLst/>
          <a:ahLst/>
          <a:cxnLst/>
          <a:rect l="0" t="0" r="0" b="0"/>
          <a:pathLst>
            <a:path>
              <a:moveTo>
                <a:pt x="1724244" y="0"/>
              </a:moveTo>
              <a:lnTo>
                <a:pt x="1724244" y="406530"/>
              </a:lnTo>
              <a:lnTo>
                <a:pt x="0" y="406530"/>
              </a:lnTo>
              <a:lnTo>
                <a:pt x="0" y="551101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4177C8-49D1-4657-8431-74B73B41F019}">
      <dsp:nvSpPr>
        <dsp:cNvPr id="0" name=""/>
        <dsp:cNvSpPr/>
      </dsp:nvSpPr>
      <dsp:spPr>
        <a:xfrm>
          <a:off x="2721556" y="287202"/>
          <a:ext cx="1196681" cy="6195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accent1">
              <a:hueOff val="0"/>
              <a:satOff val="0"/>
              <a:lumOff val="0"/>
              <a:alphaOff val="0"/>
              <a:shade val="25000"/>
              <a:satMod val="1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87431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McKeesport Area School District</a:t>
          </a:r>
          <a:endParaRPr lang="en-US" sz="1200" kern="1200" dirty="0"/>
        </a:p>
      </dsp:txBody>
      <dsp:txXfrm>
        <a:off x="2721556" y="287202"/>
        <a:ext cx="1196681" cy="619588"/>
      </dsp:txXfrm>
    </dsp:sp>
    <dsp:sp modelId="{6A891E6D-0956-432F-B6AE-6E0B747F4B46}">
      <dsp:nvSpPr>
        <dsp:cNvPr id="0" name=""/>
        <dsp:cNvSpPr/>
      </dsp:nvSpPr>
      <dsp:spPr>
        <a:xfrm>
          <a:off x="2939937" y="765149"/>
          <a:ext cx="1077013" cy="20652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smtClean="0"/>
            <a:t>Owner</a:t>
          </a:r>
          <a:endParaRPr lang="en-US" sz="1200" b="0" kern="1200" dirty="0"/>
        </a:p>
      </dsp:txBody>
      <dsp:txXfrm>
        <a:off x="2939937" y="765149"/>
        <a:ext cx="1077013" cy="206529"/>
      </dsp:txXfrm>
    </dsp:sp>
    <dsp:sp modelId="{06C92DAC-ED77-4804-A88B-A7EA5EB01162}">
      <dsp:nvSpPr>
        <dsp:cNvPr id="0" name=""/>
        <dsp:cNvSpPr/>
      </dsp:nvSpPr>
      <dsp:spPr>
        <a:xfrm>
          <a:off x="997312" y="1457892"/>
          <a:ext cx="1196681" cy="6195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accent1">
              <a:hueOff val="0"/>
              <a:satOff val="0"/>
              <a:lumOff val="0"/>
              <a:alphaOff val="0"/>
              <a:shade val="25000"/>
              <a:satMod val="1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87431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PJ Dick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(Joe Brennan)</a:t>
          </a:r>
          <a:endParaRPr lang="en-US" sz="1200" kern="1200" dirty="0"/>
        </a:p>
      </dsp:txBody>
      <dsp:txXfrm>
        <a:off x="997312" y="1457892"/>
        <a:ext cx="1196681" cy="619588"/>
      </dsp:txXfrm>
    </dsp:sp>
    <dsp:sp modelId="{63285543-BC0F-4BFD-8A7C-0FBD9D13890F}">
      <dsp:nvSpPr>
        <dsp:cNvPr id="0" name=""/>
        <dsp:cNvSpPr/>
      </dsp:nvSpPr>
      <dsp:spPr>
        <a:xfrm>
          <a:off x="868011" y="1928672"/>
          <a:ext cx="1433504" cy="2748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/>
            <a:t>Construction Manager</a:t>
          </a:r>
          <a:endParaRPr lang="en-US" sz="1000" b="0" kern="1200" dirty="0"/>
        </a:p>
      </dsp:txBody>
      <dsp:txXfrm>
        <a:off x="868011" y="1928672"/>
        <a:ext cx="1433504" cy="274890"/>
      </dsp:txXfrm>
    </dsp:sp>
    <dsp:sp modelId="{2C7E09EC-1A02-4036-B798-74D2B46CB66D}">
      <dsp:nvSpPr>
        <dsp:cNvPr id="0" name=""/>
        <dsp:cNvSpPr/>
      </dsp:nvSpPr>
      <dsp:spPr>
        <a:xfrm>
          <a:off x="0" y="2807234"/>
          <a:ext cx="1196681" cy="6195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accent1">
              <a:hueOff val="0"/>
              <a:satOff val="0"/>
              <a:lumOff val="0"/>
              <a:alphaOff val="0"/>
              <a:shade val="25000"/>
              <a:satMod val="1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87431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Phillips &amp; Associates</a:t>
          </a:r>
          <a:endParaRPr lang="en-US" sz="1200" kern="1200" dirty="0"/>
        </a:p>
      </dsp:txBody>
      <dsp:txXfrm>
        <a:off x="0" y="2807234"/>
        <a:ext cx="1196681" cy="619588"/>
      </dsp:txXfrm>
    </dsp:sp>
    <dsp:sp modelId="{8A300983-77D1-4F6C-AB14-BA1F05E0E2A5}">
      <dsp:nvSpPr>
        <dsp:cNvPr id="0" name=""/>
        <dsp:cNvSpPr/>
      </dsp:nvSpPr>
      <dsp:spPr>
        <a:xfrm>
          <a:off x="102936" y="3324819"/>
          <a:ext cx="1077013" cy="20652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3020" tIns="8255" rIns="33020" bIns="8255" numCol="1" spcCol="1270" anchor="ctr" anchorCtr="0">
          <a:noAutofit/>
        </a:bodyPr>
        <a:lstStyle/>
        <a:p>
          <a:pPr lvl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kern="1200" smtClean="0"/>
            <a:t>Civil Engineer</a:t>
          </a:r>
          <a:endParaRPr lang="en-US" sz="1300" b="0" kern="1200" dirty="0"/>
        </a:p>
      </dsp:txBody>
      <dsp:txXfrm>
        <a:off x="102936" y="3324819"/>
        <a:ext cx="1077013" cy="206529"/>
      </dsp:txXfrm>
    </dsp:sp>
    <dsp:sp modelId="{87C050F0-7394-4881-8AB1-0E971744C685}">
      <dsp:nvSpPr>
        <dsp:cNvPr id="0" name=""/>
        <dsp:cNvSpPr/>
      </dsp:nvSpPr>
      <dsp:spPr>
        <a:xfrm>
          <a:off x="1972936" y="2807234"/>
          <a:ext cx="1196681" cy="6195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accent1">
              <a:hueOff val="0"/>
              <a:satOff val="0"/>
              <a:lumOff val="0"/>
              <a:alphaOff val="0"/>
              <a:shade val="25000"/>
              <a:satMod val="1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87431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Gurtner</a:t>
          </a:r>
          <a:r>
            <a:rPr lang="en-US" sz="1200" kern="1200" dirty="0" smtClean="0"/>
            <a:t> Construction</a:t>
          </a:r>
          <a:endParaRPr lang="en-US" sz="1200" kern="1200" dirty="0"/>
        </a:p>
      </dsp:txBody>
      <dsp:txXfrm>
        <a:off x="1972936" y="2807234"/>
        <a:ext cx="1196681" cy="619588"/>
      </dsp:txXfrm>
    </dsp:sp>
    <dsp:sp modelId="{19440D7F-223D-4C43-B62E-51BBD3887A63}">
      <dsp:nvSpPr>
        <dsp:cNvPr id="0" name=""/>
        <dsp:cNvSpPr/>
      </dsp:nvSpPr>
      <dsp:spPr>
        <a:xfrm>
          <a:off x="2260923" y="3311462"/>
          <a:ext cx="1077013" cy="20652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General Contractor</a:t>
          </a:r>
          <a:endParaRPr lang="en-US" sz="1000" kern="1200" dirty="0"/>
        </a:p>
      </dsp:txBody>
      <dsp:txXfrm>
        <a:off x="2260923" y="3311462"/>
        <a:ext cx="1077013" cy="206529"/>
      </dsp:txXfrm>
    </dsp:sp>
    <dsp:sp modelId="{03ED4389-2243-44FD-987F-1EC92B8E03C0}">
      <dsp:nvSpPr>
        <dsp:cNvPr id="0" name=""/>
        <dsp:cNvSpPr/>
      </dsp:nvSpPr>
      <dsp:spPr>
        <a:xfrm>
          <a:off x="991740" y="3829202"/>
          <a:ext cx="1196681" cy="6195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accent1">
              <a:hueOff val="0"/>
              <a:satOff val="0"/>
              <a:lumOff val="0"/>
              <a:alphaOff val="0"/>
              <a:shade val="25000"/>
              <a:satMod val="1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87431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Loftus Engineer</a:t>
          </a:r>
          <a:endParaRPr lang="en-US" sz="1200" kern="1200" dirty="0"/>
        </a:p>
      </dsp:txBody>
      <dsp:txXfrm>
        <a:off x="991740" y="3829202"/>
        <a:ext cx="1196681" cy="619588"/>
      </dsp:txXfrm>
    </dsp:sp>
    <dsp:sp modelId="{5886B665-7D72-43D3-BCCC-B76A0CEA5AD8}">
      <dsp:nvSpPr>
        <dsp:cNvPr id="0" name=""/>
        <dsp:cNvSpPr/>
      </dsp:nvSpPr>
      <dsp:spPr>
        <a:xfrm>
          <a:off x="1330705" y="4261393"/>
          <a:ext cx="1184714" cy="22718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4445" rIns="17780" bIns="4445" numCol="1" spcCol="1270" anchor="ctr" anchorCtr="0">
          <a:noAutofit/>
        </a:bodyPr>
        <a:lstStyle/>
        <a:p>
          <a:pPr lvl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Structural &amp;MEP </a:t>
          </a:r>
          <a:r>
            <a:rPr lang="en-US" sz="700" b="0" kern="1200" dirty="0" smtClean="0"/>
            <a:t>Engineer</a:t>
          </a:r>
          <a:endParaRPr lang="en-US" sz="700" b="0" kern="1200" dirty="0"/>
        </a:p>
      </dsp:txBody>
      <dsp:txXfrm>
        <a:off x="1330705" y="4261393"/>
        <a:ext cx="1184714" cy="227182"/>
      </dsp:txXfrm>
    </dsp:sp>
    <dsp:sp modelId="{A9BCCA20-767B-4CAD-9DE1-5EB01715DD88}">
      <dsp:nvSpPr>
        <dsp:cNvPr id="0" name=""/>
        <dsp:cNvSpPr/>
      </dsp:nvSpPr>
      <dsp:spPr>
        <a:xfrm>
          <a:off x="4643845" y="1129246"/>
          <a:ext cx="1196681" cy="6195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accent1">
              <a:hueOff val="0"/>
              <a:satOff val="0"/>
              <a:lumOff val="0"/>
              <a:alphaOff val="0"/>
              <a:shade val="25000"/>
              <a:satMod val="1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87431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JC Pierce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i="0" u="none" kern="1200" smtClean="0"/>
            <a:t>(David Nitchkey)</a:t>
          </a:r>
          <a:endParaRPr lang="en-US" sz="1200" i="0" u="none" kern="1200" dirty="0"/>
        </a:p>
      </dsp:txBody>
      <dsp:txXfrm>
        <a:off x="4643845" y="1129246"/>
        <a:ext cx="1196681" cy="619588"/>
      </dsp:txXfrm>
    </dsp:sp>
    <dsp:sp modelId="{0817E7DC-762B-4A7D-8BCC-B4799B76FB63}">
      <dsp:nvSpPr>
        <dsp:cNvPr id="0" name=""/>
        <dsp:cNvSpPr/>
      </dsp:nvSpPr>
      <dsp:spPr>
        <a:xfrm>
          <a:off x="4811421" y="1705487"/>
          <a:ext cx="1077013" cy="20652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/>
            <a:t>Architect &amp; Engineer</a:t>
          </a:r>
          <a:endParaRPr lang="en-US" sz="900" b="0" kern="1200" dirty="0"/>
        </a:p>
      </dsp:txBody>
      <dsp:txXfrm>
        <a:off x="4811421" y="1705487"/>
        <a:ext cx="1077013" cy="206529"/>
      </dsp:txXfrm>
    </dsp:sp>
    <dsp:sp modelId="{C25CE6CB-6579-4ED1-B063-E434B36165D8}">
      <dsp:nvSpPr>
        <dsp:cNvPr id="0" name=""/>
        <dsp:cNvSpPr/>
      </dsp:nvSpPr>
      <dsp:spPr>
        <a:xfrm>
          <a:off x="3802291" y="2813163"/>
          <a:ext cx="1196681" cy="6195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accent1">
              <a:hueOff val="0"/>
              <a:satOff val="0"/>
              <a:lumOff val="0"/>
              <a:alphaOff val="0"/>
              <a:shade val="25000"/>
              <a:satMod val="1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87431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Garvin </a:t>
          </a:r>
          <a:r>
            <a:rPr lang="en-US" sz="1200" kern="1200" dirty="0" err="1" smtClean="0"/>
            <a:t>Boward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Beitko</a:t>
          </a:r>
          <a:r>
            <a:rPr lang="en-US" sz="1200" kern="1200" dirty="0" smtClean="0"/>
            <a:t> </a:t>
          </a:r>
          <a:r>
            <a:rPr lang="en-US" sz="1200" i="0" u="none" kern="1200" dirty="0" smtClean="0"/>
            <a:t>(GBB)</a:t>
          </a:r>
          <a:endParaRPr lang="en-US" sz="1200" i="0" u="none" kern="1200" dirty="0"/>
        </a:p>
      </dsp:txBody>
      <dsp:txXfrm>
        <a:off x="3802291" y="2813163"/>
        <a:ext cx="1196681" cy="619588"/>
      </dsp:txXfrm>
    </dsp:sp>
    <dsp:sp modelId="{6CC51709-B280-42E7-AD2F-C023EAE34F8E}">
      <dsp:nvSpPr>
        <dsp:cNvPr id="0" name=""/>
        <dsp:cNvSpPr/>
      </dsp:nvSpPr>
      <dsp:spPr>
        <a:xfrm>
          <a:off x="4176927" y="3317393"/>
          <a:ext cx="1077013" cy="20652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0" kern="1200" smtClean="0"/>
            <a:t>Geotechnical Engineer</a:t>
          </a:r>
          <a:endParaRPr lang="en-US" sz="800" kern="1200" dirty="0"/>
        </a:p>
      </dsp:txBody>
      <dsp:txXfrm>
        <a:off x="4176927" y="3317393"/>
        <a:ext cx="1077013" cy="206529"/>
      </dsp:txXfrm>
    </dsp:sp>
    <dsp:sp modelId="{1F32F670-3529-44B0-9A11-7683C6421A94}">
      <dsp:nvSpPr>
        <dsp:cNvPr id="0" name=""/>
        <dsp:cNvSpPr/>
      </dsp:nvSpPr>
      <dsp:spPr>
        <a:xfrm>
          <a:off x="5678411" y="2811967"/>
          <a:ext cx="1196681" cy="6195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accent1">
              <a:hueOff val="0"/>
              <a:satOff val="0"/>
              <a:lumOff val="0"/>
              <a:alphaOff val="0"/>
              <a:shade val="25000"/>
              <a:satMod val="1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87431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American Geosciences</a:t>
          </a:r>
          <a:endParaRPr lang="en-US" sz="1200" i="0" u="none" kern="1200" dirty="0"/>
        </a:p>
      </dsp:txBody>
      <dsp:txXfrm>
        <a:off x="5678411" y="2811967"/>
        <a:ext cx="1196681" cy="619588"/>
      </dsp:txXfrm>
    </dsp:sp>
    <dsp:sp modelId="{78C36303-292B-4542-85B8-6EE847613B84}">
      <dsp:nvSpPr>
        <dsp:cNvPr id="0" name=""/>
        <dsp:cNvSpPr/>
      </dsp:nvSpPr>
      <dsp:spPr>
        <a:xfrm>
          <a:off x="6001331" y="3279048"/>
          <a:ext cx="1303185" cy="249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/>
            <a:t>Environmental </a:t>
          </a:r>
          <a:r>
            <a:rPr lang="en-US" sz="900" kern="1200" dirty="0" smtClean="0"/>
            <a:t>Engineer</a:t>
          </a:r>
          <a:endParaRPr lang="en-US" sz="900" kern="1200" dirty="0"/>
        </a:p>
      </dsp:txBody>
      <dsp:txXfrm>
        <a:off x="6001331" y="3279048"/>
        <a:ext cx="1303185" cy="2499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7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7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5565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38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38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9425E90C-E90E-48A1-8ABB-92FD085AC90C}" type="datetimeFigureOut">
              <a:rPr lang="en-US" smtClean="0"/>
              <a:pPr/>
              <a:t>5/2/2014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543300" y="719138"/>
            <a:ext cx="14400213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1" tIns="47425" rIns="94851" bIns="4742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1230"/>
            <a:ext cx="5852160" cy="4320213"/>
          </a:xfrm>
          <a:prstGeom prst="rect">
            <a:avLst/>
          </a:prstGeom>
        </p:spPr>
        <p:txBody>
          <a:bodyPr vert="horz" lIns="94851" tIns="47425" rIns="94851" bIns="4742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173"/>
            <a:ext cx="3169920" cy="48038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173"/>
            <a:ext cx="3169920" cy="48038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4285DF4C-07A2-47D8-A95A-E3FD07B854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584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DF4C-07A2-47D8-A95A-E3FD07B8544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650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DF4C-07A2-47D8-A95A-E3FD07B85441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78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DF4C-07A2-47D8-A95A-E3FD07B85441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78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DF4C-07A2-47D8-A95A-E3FD07B85441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78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DF4C-07A2-47D8-A95A-E3FD07B85441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78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DF4C-07A2-47D8-A95A-E3FD07B85441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78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DF4C-07A2-47D8-A95A-E3FD07B85441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78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DF4C-07A2-47D8-A95A-E3FD07B85441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78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DF4C-07A2-47D8-A95A-E3FD07B85441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785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DF4C-07A2-47D8-A95A-E3FD07B85441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78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DF4C-07A2-47D8-A95A-E3FD07B85441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78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DF4C-07A2-47D8-A95A-E3FD07B8544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785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DF4C-07A2-47D8-A95A-E3FD07B85441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785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DF4C-07A2-47D8-A95A-E3FD07B85441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785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DF4C-07A2-47D8-A95A-E3FD07B85441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785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DF4C-07A2-47D8-A95A-E3FD07B85441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785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DF4C-07A2-47D8-A95A-E3FD07B85441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785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DF4C-07A2-47D8-A95A-E3FD07B85441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785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DF4C-07A2-47D8-A95A-E3FD07B85441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785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DF4C-07A2-47D8-A95A-E3FD07B85441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785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DF4C-07A2-47D8-A95A-E3FD07B85441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785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DF4C-07A2-47D8-A95A-E3FD07B85441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78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DF4C-07A2-47D8-A95A-E3FD07B8544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785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DF4C-07A2-47D8-A95A-E3FD07B85441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785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DF4C-07A2-47D8-A95A-E3FD07B85441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78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DF4C-07A2-47D8-A95A-E3FD07B8544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78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DF4C-07A2-47D8-A95A-E3FD07B8544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78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DF4C-07A2-47D8-A95A-E3FD07B8544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78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DF4C-07A2-47D8-A95A-E3FD07B8544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78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DF4C-07A2-47D8-A95A-E3FD07B85441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78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5DF4C-07A2-47D8-A95A-E3FD07B85441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78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685800" y="228600"/>
            <a:ext cx="2608783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634995" y="5353963"/>
            <a:ext cx="2617012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600200"/>
            <a:ext cx="23317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556001"/>
            <a:ext cx="19202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685800" y="228600"/>
            <a:ext cx="2608783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634995" y="714191"/>
            <a:ext cx="2617012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888200" y="1447801"/>
            <a:ext cx="6172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447800"/>
            <a:ext cx="18059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685800" y="228600"/>
            <a:ext cx="2608783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18142316" y="4203592"/>
            <a:ext cx="8629287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7857961" y="4075290"/>
            <a:ext cx="1663354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8486184" y="4087562"/>
            <a:ext cx="164039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16828467" y="4074174"/>
            <a:ext cx="9924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634995" y="4058555"/>
            <a:ext cx="2617012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0096" y="2463560"/>
            <a:ext cx="23317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2095" y="1437449"/>
            <a:ext cx="19253202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029965" y="2679192"/>
            <a:ext cx="1146657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13935456" y="2679192"/>
            <a:ext cx="1146657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9968" y="2678114"/>
            <a:ext cx="1146657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31998" y="3429001"/>
            <a:ext cx="1146016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944600" y="2678113"/>
            <a:ext cx="1146657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75" y="3429001"/>
            <a:ext cx="1146657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85800" y="228600"/>
            <a:ext cx="2608783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634995" y="714191"/>
            <a:ext cx="2617012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85800" y="228600"/>
            <a:ext cx="2608783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581401"/>
            <a:ext cx="10058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634995" y="714191"/>
            <a:ext cx="2617012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2743200" y="2286000"/>
            <a:ext cx="10058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55886" y="1828800"/>
            <a:ext cx="11712228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85800" y="228600"/>
            <a:ext cx="2608783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634995" y="5353963"/>
            <a:ext cx="2617012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22467" y="338667"/>
            <a:ext cx="1143793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605001" y="2785533"/>
            <a:ext cx="11455401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1371600"/>
            <a:ext cx="106984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685800" y="228600"/>
            <a:ext cx="2608783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634995" y="1679429"/>
            <a:ext cx="2617012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338328"/>
            <a:ext cx="24688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491016" y="6250165"/>
            <a:ext cx="11360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0916" y="6250165"/>
            <a:ext cx="113600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973264" y="6250164"/>
            <a:ext cx="3485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16203" y="2675467"/>
            <a:ext cx="22224999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7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69342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-6934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8288000" y="-69342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144000" y="6096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+mn-lt"/>
                <a:cs typeface="Aharoni" pitchFamily="2" charset="-79"/>
              </a:rPr>
              <a:t>Twin Rivers Elementary/Intermediate School</a:t>
            </a:r>
          </a:p>
          <a:p>
            <a:pPr algn="ctr"/>
            <a:r>
              <a:rPr lang="en-US" sz="2400" b="1" dirty="0" smtClean="0">
                <a:latin typeface="+mn-lt"/>
                <a:cs typeface="Aharoni" pitchFamily="2" charset="-79"/>
              </a:rPr>
              <a:t>McKeesport, PA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0" y="5590045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+mj-lt"/>
                <a:cs typeface="Aharoni" pitchFamily="2" charset="-79"/>
              </a:rPr>
              <a:t>PENN STATE AE SENIOR CAPSTONE PROJECT</a:t>
            </a:r>
          </a:p>
          <a:p>
            <a:pPr algn="ctr"/>
            <a:r>
              <a:rPr lang="en-US" sz="2000" b="1" dirty="0" smtClean="0">
                <a:latin typeface="+mj-lt"/>
                <a:cs typeface="Aharoni" pitchFamily="2" charset="-79"/>
              </a:rPr>
              <a:t>CHERRY Q. LU |  CONSTRUCTION OPTION</a:t>
            </a:r>
          </a:p>
          <a:p>
            <a:pPr algn="ctr"/>
            <a:r>
              <a:rPr lang="en-US" sz="1600" b="1" dirty="0" smtClean="0">
                <a:latin typeface="+mj-lt"/>
                <a:cs typeface="Aharoni" pitchFamily="2" charset="-79"/>
              </a:rPr>
              <a:t>ADVISOR: RAY SOWERS</a:t>
            </a:r>
            <a:endParaRPr lang="en-US" sz="1600" b="1" dirty="0">
              <a:latin typeface="+mj-lt"/>
              <a:cs typeface="Aharoni" pitchFamily="2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1" b="1722"/>
          <a:stretch/>
        </p:blipFill>
        <p:spPr>
          <a:xfrm>
            <a:off x="18415306" y="1786410"/>
            <a:ext cx="7315200" cy="3776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300" y="1798080"/>
            <a:ext cx="7315200" cy="37540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" t="2682" r="1224" b="3185"/>
          <a:stretch/>
        </p:blipFill>
        <p:spPr>
          <a:xfrm>
            <a:off x="1161534" y="2001795"/>
            <a:ext cx="7315200" cy="349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6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9144000" y="0"/>
            <a:ext cx="9144000" cy="107791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Analysis I: LEED Implementation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+mj-lt"/>
              <a:cs typeface="Aharoni" pitchFamily="2" charset="-79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77913"/>
            <a:ext cx="27432000" cy="0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144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88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10000" y="1077913"/>
            <a:ext cx="0" cy="5810567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0"/>
            <a:ext cx="9144000" cy="10779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Twin Rivers Elementary/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Intermediate School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McKeesport, PA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CHERRY Q. LU | 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CONSTRUCTION </a:t>
            </a: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OPTION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2190680" cy="107815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-6934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 useBgFill="1">
        <p:nvSpPr>
          <p:cNvPr id="36" name="TextBox 35"/>
          <p:cNvSpPr txBox="1"/>
          <p:nvPr/>
        </p:nvSpPr>
        <p:spPr>
          <a:xfrm>
            <a:off x="152400" y="1187961"/>
            <a:ext cx="3352800" cy="55938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Introduction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LEED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2: Value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Cost Analysis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Breadth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Breadth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Schedule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BIM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Appendices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45280" y="1979869"/>
            <a:ext cx="4876800" cy="1510955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smtClean="0"/>
              <a:t>Factors considered for LEED incentives: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Aged 6-21 population of each state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GDP of each state</a:t>
            </a:r>
          </a:p>
          <a:p>
            <a:pPr>
              <a:lnSpc>
                <a:spcPct val="150000"/>
              </a:lnSpc>
            </a:pPr>
            <a:endParaRPr lang="en-US" sz="1300" spc="100" dirty="0"/>
          </a:p>
        </p:txBody>
      </p:sp>
      <p:sp>
        <p:nvSpPr>
          <p:cNvPr id="15" name="Rectangle 14"/>
          <p:cNvSpPr/>
          <p:nvPr/>
        </p:nvSpPr>
        <p:spPr>
          <a:xfrm>
            <a:off x="4145280" y="1527306"/>
            <a:ext cx="4343400" cy="441431"/>
          </a:xfrm>
          <a:prstGeom prst="rect">
            <a:avLst/>
          </a:prstGeom>
          <a:noFill/>
        </p:spPr>
        <p:txBody>
          <a:bodyPr wrap="square" lIns="101882" tIns="50941" rIns="101882" bIns="50941">
            <a:spAutoFit/>
          </a:bodyPr>
          <a:lstStyle/>
          <a:p>
            <a:r>
              <a:rPr lang="en-US" sz="22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LEED in Public School</a:t>
            </a:r>
            <a:endParaRPr lang="en-US" sz="22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45280" y="3276600"/>
            <a:ext cx="4876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smtClean="0"/>
              <a:t>Responsibilities of Construction Management Team</a:t>
            </a:r>
            <a:r>
              <a:rPr lang="en-US" sz="1600" dirty="0" smtClean="0"/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Support LEED </a:t>
            </a:r>
            <a:r>
              <a:rPr lang="en-US" sz="1600" dirty="0"/>
              <a:t>projects </a:t>
            </a:r>
            <a:r>
              <a:rPr lang="en-US" sz="1600" dirty="0" smtClean="0"/>
              <a:t>for </a:t>
            </a:r>
            <a:r>
              <a:rPr lang="en-US" sz="1600" dirty="0"/>
              <a:t>long term saving on operation and maintenance cost; </a:t>
            </a:r>
            <a:r>
              <a:rPr lang="en-US" sz="1600" dirty="0" smtClean="0"/>
              <a:t>short </a:t>
            </a:r>
            <a:r>
              <a:rPr lang="en-US" sz="1600" dirty="0"/>
              <a:t>payback </a:t>
            </a:r>
            <a:r>
              <a:rPr lang="en-US" sz="1600" dirty="0" smtClean="0"/>
              <a:t>period.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R</a:t>
            </a:r>
            <a:r>
              <a:rPr lang="en-US" sz="1600" dirty="0" smtClean="0"/>
              <a:t>aise </a:t>
            </a:r>
            <a:r>
              <a:rPr lang="en-US" sz="1600" dirty="0"/>
              <a:t>the awareness of the benefits of LEED implementation to public </a:t>
            </a:r>
            <a:r>
              <a:rPr lang="en-US" sz="1600" dirty="0" smtClean="0"/>
              <a:t>schools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Help engage </a:t>
            </a:r>
            <a:r>
              <a:rPr lang="en-US" sz="1600" dirty="0"/>
              <a:t>industry donor to assistant with the development of LEED</a:t>
            </a:r>
            <a:endParaRPr lang="en-US" sz="1600" b="1" dirty="0"/>
          </a:p>
        </p:txBody>
      </p:sp>
      <p:pic>
        <p:nvPicPr>
          <p:cNvPr id="20" name="Picture 19"/>
          <p:cNvPicPr/>
          <p:nvPr/>
        </p:nvPicPr>
        <p:blipFill>
          <a:blip r:embed="rId4"/>
          <a:stretch>
            <a:fillRect/>
          </a:stretch>
        </p:blipFill>
        <p:spPr>
          <a:xfrm>
            <a:off x="19781520" y="1208757"/>
            <a:ext cx="2956560" cy="53988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012400" y="5486400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AGED 6-21 POPULATION PERCENTAGE IN EA. STATE</a:t>
            </a:r>
            <a:endParaRPr lang="en-US" sz="1200" i="1" dirty="0"/>
          </a:p>
        </p:txBody>
      </p:sp>
      <p:graphicFrame>
        <p:nvGraphicFramePr>
          <p:cNvPr id="25" name="Chart 24"/>
          <p:cNvGraphicFramePr/>
          <p:nvPr>
            <p:extLst>
              <p:ext uri="{D42A27DB-BD31-4B8C-83A1-F6EECF244321}">
                <p14:modId xmlns:p14="http://schemas.microsoft.com/office/powerpoint/2010/main" val="3700897947"/>
              </p:ext>
            </p:extLst>
          </p:nvPr>
        </p:nvGraphicFramePr>
        <p:xfrm>
          <a:off x="9525000" y="1371600"/>
          <a:ext cx="3965575" cy="2381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Chart 25"/>
          <p:cNvGraphicFramePr/>
          <p:nvPr>
            <p:extLst>
              <p:ext uri="{D42A27DB-BD31-4B8C-83A1-F6EECF244321}">
                <p14:modId xmlns:p14="http://schemas.microsoft.com/office/powerpoint/2010/main" val="84980191"/>
              </p:ext>
            </p:extLst>
          </p:nvPr>
        </p:nvGraphicFramePr>
        <p:xfrm>
          <a:off x="13487400" y="3842652"/>
          <a:ext cx="3965575" cy="2508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48061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77913"/>
            <a:ext cx="27432000" cy="0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144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88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10000" y="1077913"/>
            <a:ext cx="0" cy="5810567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0"/>
            <a:ext cx="9144000" cy="10779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Twin Rivers Elementary/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Intermediate School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McKeesport, PA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CHERRY Q. LU | 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CONSTRUCTION </a:t>
            </a: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OPTION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2190680" cy="10781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180320" y="2086061"/>
            <a:ext cx="4876800" cy="3934695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smtClean="0"/>
              <a:t>Assumptions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One </a:t>
            </a:r>
            <a:r>
              <a:rPr lang="en-US" sz="1400" dirty="0"/>
              <a:t>unit </a:t>
            </a:r>
            <a:r>
              <a:rPr lang="en-US" sz="1400" dirty="0" smtClean="0"/>
              <a:t> </a:t>
            </a:r>
            <a:r>
              <a:rPr lang="en-US" sz="1400" dirty="0"/>
              <a:t>every 4 square feet </a:t>
            </a:r>
            <a:r>
              <a:rPr lang="en-US" sz="1400" dirty="0" smtClean="0"/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The </a:t>
            </a:r>
            <a:r>
              <a:rPr lang="en-US" sz="1400" dirty="0"/>
              <a:t>impact of the installation to the structural system will be analyzed as the structural breadth. </a:t>
            </a:r>
            <a:endParaRPr lang="en-US" sz="14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The </a:t>
            </a:r>
            <a:r>
              <a:rPr lang="en-US" sz="1400" dirty="0"/>
              <a:t>capacity of a unit from Clean Field is </a:t>
            </a:r>
            <a:r>
              <a:rPr lang="en-US" sz="1400" dirty="0" smtClean="0"/>
              <a:t>= </a:t>
            </a:r>
            <a:r>
              <a:rPr lang="en-US" sz="1400" dirty="0"/>
              <a:t>23% of its maximum output. </a:t>
            </a:r>
            <a:endParaRPr lang="en-US" sz="14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Electricity </a:t>
            </a:r>
            <a:r>
              <a:rPr lang="en-US" sz="1400" dirty="0"/>
              <a:t>prices = 0.05 $/Kwh </a:t>
            </a:r>
            <a:r>
              <a:rPr lang="en-US" sz="1400" dirty="0" smtClean="0"/>
              <a:t>( based on conservative </a:t>
            </a:r>
            <a:r>
              <a:rPr lang="en-US" sz="1400" dirty="0"/>
              <a:t>estimate</a:t>
            </a:r>
            <a:r>
              <a:rPr lang="en-US" sz="1400" dirty="0" smtClean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Crane cost = </a:t>
            </a:r>
            <a:r>
              <a:rPr lang="en-US" sz="1400" dirty="0"/>
              <a:t>$750 per day </a:t>
            </a:r>
            <a:r>
              <a:rPr lang="en-US" sz="1400" dirty="0" smtClean="0"/>
              <a:t>+ </a:t>
            </a:r>
            <a:r>
              <a:rPr lang="en-US" sz="1400" dirty="0"/>
              <a:t>$200 per hour</a:t>
            </a:r>
          </a:p>
          <a:p>
            <a:pPr>
              <a:lnSpc>
                <a:spcPct val="150000"/>
              </a:lnSpc>
            </a:pPr>
            <a:endParaRPr lang="en-US" sz="1400" dirty="0" smtClean="0"/>
          </a:p>
          <a:p>
            <a:pPr>
              <a:lnSpc>
                <a:spcPct val="150000"/>
              </a:lnSpc>
            </a:pPr>
            <a:endParaRPr lang="en-US" sz="1300" b="1" u="sng" spc="100" dirty="0"/>
          </a:p>
          <a:p>
            <a:pPr>
              <a:lnSpc>
                <a:spcPct val="150000"/>
              </a:lnSpc>
            </a:pPr>
            <a:endParaRPr lang="en-US" sz="1300" spc="100" dirty="0"/>
          </a:p>
        </p:txBody>
      </p:sp>
      <p:sp>
        <p:nvSpPr>
          <p:cNvPr id="25" name="Rectangle 24"/>
          <p:cNvSpPr/>
          <p:nvPr/>
        </p:nvSpPr>
        <p:spPr>
          <a:xfrm>
            <a:off x="9982200" y="1554480"/>
            <a:ext cx="4343400" cy="441431"/>
          </a:xfrm>
          <a:prstGeom prst="rect">
            <a:avLst/>
          </a:prstGeom>
          <a:noFill/>
        </p:spPr>
        <p:txBody>
          <a:bodyPr wrap="square" lIns="101882" tIns="50941" rIns="101882" bIns="50941">
            <a:spAutoFit/>
          </a:bodyPr>
          <a:lstStyle/>
          <a:p>
            <a:r>
              <a:rPr lang="en-US" sz="22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Cost Analysis without Funding</a:t>
            </a:r>
            <a:endParaRPr lang="en-US" sz="22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-6934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 useBgFill="1">
        <p:nvSpPr>
          <p:cNvPr id="36" name="TextBox 35"/>
          <p:cNvSpPr txBox="1"/>
          <p:nvPr/>
        </p:nvSpPr>
        <p:spPr>
          <a:xfrm>
            <a:off x="152400" y="1187961"/>
            <a:ext cx="3352800" cy="55938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Introduction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LEED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2: Value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Cost Analysis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Breadth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Breadth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Schedule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BIM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Appendices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807617"/>
              </p:ext>
            </p:extLst>
          </p:nvPr>
        </p:nvGraphicFramePr>
        <p:xfrm>
          <a:off x="18669000" y="1427157"/>
          <a:ext cx="6019800" cy="20749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5170"/>
                <a:gridCol w="1278422"/>
                <a:gridCol w="2115875"/>
                <a:gridCol w="870333"/>
              </a:tblGrid>
              <a:tr h="420048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Additional Cost of Roof-Top Wind Turbine System</a:t>
                      </a:r>
                      <a:endParaRPr lang="en-US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99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Item</a:t>
                      </a:r>
                      <a:endParaRPr lang="en-US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Unit Cost</a:t>
                      </a:r>
                      <a:endParaRPr lang="en-US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Quantity</a:t>
                      </a:r>
                      <a:endParaRPr lang="en-US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Cost</a:t>
                      </a:r>
                      <a:endParaRPr lang="en-US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</a:tr>
              <a:tr h="4049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Material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800</a:t>
                      </a:r>
                      <a:endParaRPr lang="en-US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18</a:t>
                      </a:r>
                      <a:endParaRPr lang="en-US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14400</a:t>
                      </a:r>
                      <a:endParaRPr lang="en-US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4049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Labor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30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18</a:t>
                      </a:r>
                      <a:endParaRPr lang="en-US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540</a:t>
                      </a:r>
                      <a:endParaRPr lang="en-US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4049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Equipment (Crane)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283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2550</a:t>
                      </a:r>
                      <a:endParaRPr lang="en-US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8745200" y="3675282"/>
            <a:ext cx="7772400" cy="2343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Total cost from the calculation in t</a:t>
            </a:r>
            <a:r>
              <a:rPr lang="en-US" sz="2000" dirty="0" smtClean="0"/>
              <a:t>able above = </a:t>
            </a:r>
            <a:r>
              <a:rPr lang="en-US" sz="2000" b="1" dirty="0" smtClean="0"/>
              <a:t>$17490</a:t>
            </a:r>
            <a:endParaRPr lang="en-US" sz="20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Total </a:t>
            </a:r>
            <a:r>
              <a:rPr lang="en-US" sz="2000" dirty="0"/>
              <a:t>cost </a:t>
            </a:r>
            <a:r>
              <a:rPr lang="en-US" sz="2000" dirty="0" smtClean="0"/>
              <a:t>/ cost </a:t>
            </a:r>
            <a:r>
              <a:rPr lang="en-US" sz="2000" dirty="0"/>
              <a:t>saving per </a:t>
            </a:r>
            <a:r>
              <a:rPr lang="en-US" sz="2000" dirty="0" smtClean="0"/>
              <a:t>year = </a:t>
            </a:r>
            <a:r>
              <a:rPr lang="en-US" sz="2000" dirty="0"/>
              <a:t>the payback period of the system </a:t>
            </a:r>
            <a:r>
              <a:rPr lang="en-US" sz="2000" dirty="0" smtClean="0"/>
              <a:t>= 12 </a:t>
            </a:r>
            <a:r>
              <a:rPr lang="en-US" sz="2000" dirty="0"/>
              <a:t>years.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12 </a:t>
            </a:r>
            <a:r>
              <a:rPr lang="en-US" sz="2000" dirty="0" err="1" smtClean="0"/>
              <a:t>yrs</a:t>
            </a:r>
            <a:r>
              <a:rPr lang="en-US" sz="2000" dirty="0" smtClean="0"/>
              <a:t> / 20 </a:t>
            </a:r>
            <a:r>
              <a:rPr lang="en-US" sz="2000" dirty="0" err="1" smtClean="0"/>
              <a:t>yrs</a:t>
            </a:r>
            <a:r>
              <a:rPr lang="en-US" sz="2000" dirty="0" smtClean="0"/>
              <a:t> = 60%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This </a:t>
            </a:r>
            <a:r>
              <a:rPr lang="en-US" sz="2000" dirty="0"/>
              <a:t>is 60% of the system’s designed lifetime.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44000" y="0"/>
            <a:ext cx="9144000" cy="107791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Analysis II: Value Engineering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+mj-lt"/>
              <a:cs typeface="Aharoni" pitchFamily="2" charset="-79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67200" y="2057400"/>
            <a:ext cx="4876800" cy="1003123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b="1" spc="100" dirty="0" smtClean="0"/>
              <a:t>Increase project value by: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spc="100" dirty="0" smtClean="0"/>
              <a:t>Possibility of upsizing electrical distribution system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spc="100" dirty="0" smtClean="0"/>
              <a:t>Implementation of Wind energy production</a:t>
            </a:r>
            <a:endParaRPr lang="en-US" sz="1300" spc="100" dirty="0"/>
          </a:p>
        </p:txBody>
      </p:sp>
      <p:sp>
        <p:nvSpPr>
          <p:cNvPr id="24" name="Rectangle 23"/>
          <p:cNvSpPr/>
          <p:nvPr/>
        </p:nvSpPr>
        <p:spPr>
          <a:xfrm>
            <a:off x="4191000" y="1554480"/>
            <a:ext cx="3624277" cy="440121"/>
          </a:xfrm>
          <a:prstGeom prst="rect">
            <a:avLst/>
          </a:prstGeom>
          <a:noFill/>
        </p:spPr>
        <p:txBody>
          <a:bodyPr wrap="square" lIns="101882" tIns="50941" rIns="101882" bIns="50941">
            <a:spAutoFit/>
          </a:bodyPr>
          <a:lstStyle/>
          <a:p>
            <a:r>
              <a:rPr lang="en-US" sz="22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Goal of Analysis II</a:t>
            </a:r>
            <a:endParaRPr lang="en-US" sz="22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65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77913"/>
            <a:ext cx="27432000" cy="0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144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88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10000" y="1077913"/>
            <a:ext cx="0" cy="5810567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0"/>
            <a:ext cx="9144000" cy="10779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Twin Rivers Elementary/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Intermediate School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McKeesport, PA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CHERRY Q. LU | 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CONSTRUCTION </a:t>
            </a: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OPTION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2190680" cy="107815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-6934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 useBgFill="1">
        <p:nvSpPr>
          <p:cNvPr id="36" name="TextBox 35"/>
          <p:cNvSpPr txBox="1"/>
          <p:nvPr/>
        </p:nvSpPr>
        <p:spPr>
          <a:xfrm>
            <a:off x="152400" y="1187961"/>
            <a:ext cx="3352800" cy="55938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Introduction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LEED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2: Value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Cost Analysis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Breadth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Breadth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Schedule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BIM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Appendices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36720" y="2297132"/>
            <a:ext cx="4876800" cy="3934695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smtClean="0"/>
              <a:t>Assumptions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One </a:t>
            </a:r>
            <a:r>
              <a:rPr lang="en-US" sz="1400" dirty="0"/>
              <a:t>unit </a:t>
            </a:r>
            <a:r>
              <a:rPr lang="en-US" sz="1400" dirty="0" smtClean="0"/>
              <a:t> </a:t>
            </a:r>
            <a:r>
              <a:rPr lang="en-US" sz="1400" dirty="0"/>
              <a:t>every </a:t>
            </a:r>
            <a:r>
              <a:rPr lang="en-US" sz="1400" dirty="0" smtClean="0"/>
              <a:t>4 </a:t>
            </a:r>
            <a:r>
              <a:rPr lang="en-US" sz="1400" dirty="0"/>
              <a:t>square feet </a:t>
            </a:r>
            <a:r>
              <a:rPr lang="en-US" sz="1400" dirty="0" smtClean="0"/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The </a:t>
            </a:r>
            <a:r>
              <a:rPr lang="en-US" sz="1400" dirty="0"/>
              <a:t>impact of the installation to the structural system will be analyzed as the structural breadth. </a:t>
            </a:r>
            <a:endParaRPr lang="en-US" sz="14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The </a:t>
            </a:r>
            <a:r>
              <a:rPr lang="en-US" sz="1400" dirty="0"/>
              <a:t>capacity of a unit from Clean Field is </a:t>
            </a:r>
            <a:r>
              <a:rPr lang="en-US" sz="1400" dirty="0" smtClean="0"/>
              <a:t>= </a:t>
            </a:r>
            <a:r>
              <a:rPr lang="en-US" sz="1400" dirty="0"/>
              <a:t>23% of its maximum output. </a:t>
            </a:r>
            <a:endParaRPr lang="en-US" sz="14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Electricity </a:t>
            </a:r>
            <a:r>
              <a:rPr lang="en-US" sz="1400" dirty="0"/>
              <a:t>prices = 0.05 $/Kwh </a:t>
            </a:r>
            <a:r>
              <a:rPr lang="en-US" sz="1400" dirty="0" smtClean="0"/>
              <a:t>( based on conservative </a:t>
            </a:r>
            <a:r>
              <a:rPr lang="en-US" sz="1400" dirty="0"/>
              <a:t>estimate</a:t>
            </a:r>
            <a:r>
              <a:rPr lang="en-US" sz="1400" dirty="0" smtClean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Crane cost = </a:t>
            </a:r>
            <a:r>
              <a:rPr lang="en-US" sz="1400" dirty="0"/>
              <a:t>$750 per day </a:t>
            </a:r>
            <a:r>
              <a:rPr lang="en-US" sz="1400" dirty="0" smtClean="0"/>
              <a:t>+ </a:t>
            </a:r>
            <a:r>
              <a:rPr lang="en-US" sz="1400" dirty="0"/>
              <a:t>$200 per hour</a:t>
            </a:r>
          </a:p>
          <a:p>
            <a:pPr>
              <a:lnSpc>
                <a:spcPct val="150000"/>
              </a:lnSpc>
            </a:pPr>
            <a:endParaRPr lang="en-US" sz="1400" dirty="0" smtClean="0"/>
          </a:p>
          <a:p>
            <a:pPr>
              <a:lnSpc>
                <a:spcPct val="150000"/>
              </a:lnSpc>
            </a:pPr>
            <a:endParaRPr lang="en-US" sz="1300" b="1" u="sng" spc="100" dirty="0"/>
          </a:p>
          <a:p>
            <a:pPr>
              <a:lnSpc>
                <a:spcPct val="150000"/>
              </a:lnSpc>
            </a:pPr>
            <a:endParaRPr lang="en-US" sz="1300" spc="100" dirty="0"/>
          </a:p>
        </p:txBody>
      </p:sp>
      <p:sp>
        <p:nvSpPr>
          <p:cNvPr id="15" name="Rectangle 14"/>
          <p:cNvSpPr/>
          <p:nvPr/>
        </p:nvSpPr>
        <p:spPr>
          <a:xfrm>
            <a:off x="4038600" y="1529587"/>
            <a:ext cx="4343400" cy="779985"/>
          </a:xfrm>
          <a:prstGeom prst="rect">
            <a:avLst/>
          </a:prstGeom>
          <a:noFill/>
        </p:spPr>
        <p:txBody>
          <a:bodyPr wrap="square" lIns="101882" tIns="50941" rIns="101882" bIns="50941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R-T Turbine </a:t>
            </a:r>
            <a:r>
              <a:rPr lang="en-US" sz="22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Cost Analysis with Funding</a:t>
            </a:r>
            <a:endParaRPr lang="en-US" sz="22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601200" y="1765040"/>
            <a:ext cx="7467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Conservative Estimate of Funding/Grants: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spc="100" dirty="0" smtClean="0"/>
              <a:t>Estimate </a:t>
            </a:r>
            <a:r>
              <a:rPr lang="en-US" sz="2000" spc="100" dirty="0"/>
              <a:t>funding of $ </a:t>
            </a:r>
            <a:r>
              <a:rPr lang="en-US" sz="2000" spc="100" dirty="0" smtClean="0"/>
              <a:t>15,000 = </a:t>
            </a:r>
            <a:r>
              <a:rPr lang="en-US" sz="2000" spc="100" dirty="0"/>
              <a:t>$ 5,000 from West Penn Power Sustainable Energy Fund(WPPSEF) + $5,000 from Lowes Educational Toolbox + $5,000 from Citizen </a:t>
            </a:r>
            <a:r>
              <a:rPr lang="en-US" sz="2000" spc="100" dirty="0" smtClean="0"/>
              <a:t>Power</a:t>
            </a:r>
            <a:endParaRPr lang="en-US" sz="2000" spc="100" dirty="0"/>
          </a:p>
          <a:p>
            <a:pPr>
              <a:lnSpc>
                <a:spcPct val="150000"/>
              </a:lnSpc>
            </a:pPr>
            <a:endParaRPr lang="en-US" sz="2000" b="1" dirty="0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179778"/>
              </p:ext>
            </p:extLst>
          </p:nvPr>
        </p:nvGraphicFramePr>
        <p:xfrm>
          <a:off x="18516600" y="1503836"/>
          <a:ext cx="5105399" cy="15865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8562"/>
                <a:gridCol w="1084231"/>
                <a:gridCol w="1794476"/>
                <a:gridCol w="738130"/>
              </a:tblGrid>
              <a:tr h="321189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Additional Cost of Roof-Top Wind Turbine System</a:t>
                      </a:r>
                      <a:endParaRPr lang="en-US" sz="1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64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Item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Unit Cost</a:t>
                      </a:r>
                      <a:endParaRPr lang="en-US" sz="1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Quantity</a:t>
                      </a:r>
                      <a:endParaRPr lang="en-US" sz="1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Cost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</a:tr>
              <a:tr h="3096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Material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800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18</a:t>
                      </a:r>
                      <a:endParaRPr lang="en-US" sz="1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14400</a:t>
                      </a:r>
                      <a:endParaRPr lang="en-US" sz="1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096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Labor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30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18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540</a:t>
                      </a:r>
                      <a:endParaRPr lang="en-US" sz="1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096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Equipment (Crane)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283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2550</a:t>
                      </a:r>
                      <a:endParaRPr lang="en-US" sz="1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>
            <a:off x="9601200" y="4130366"/>
            <a:ext cx="7772400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Total cost </a:t>
            </a:r>
            <a:r>
              <a:rPr lang="en-US" sz="2000" dirty="0" smtClean="0"/>
              <a:t> = $17490 - $ 15000 = </a:t>
            </a:r>
            <a:r>
              <a:rPr lang="en-US" sz="2000" b="1" dirty="0" smtClean="0"/>
              <a:t>$ 2, 490</a:t>
            </a:r>
            <a:endParaRPr lang="en-US" sz="2000" b="1" dirty="0"/>
          </a:p>
        </p:txBody>
      </p:sp>
      <p:sp>
        <p:nvSpPr>
          <p:cNvPr id="2" name="Rectangle 1"/>
          <p:cNvSpPr/>
          <p:nvPr/>
        </p:nvSpPr>
        <p:spPr>
          <a:xfrm>
            <a:off x="18059400" y="3657866"/>
            <a:ext cx="8686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Total cost / cost saving per year = the payback period of the system = 12 years.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2 </a:t>
            </a:r>
            <a:r>
              <a:rPr lang="en-US" sz="2000" dirty="0" err="1"/>
              <a:t>yrs</a:t>
            </a:r>
            <a:r>
              <a:rPr lang="en-US" sz="2000" dirty="0"/>
              <a:t> / 20 </a:t>
            </a:r>
            <a:r>
              <a:rPr lang="en-US" sz="2000" dirty="0" err="1"/>
              <a:t>yrs</a:t>
            </a:r>
            <a:r>
              <a:rPr lang="en-US" sz="2000" dirty="0"/>
              <a:t> = </a:t>
            </a:r>
            <a:r>
              <a:rPr lang="en-US" sz="2000" dirty="0" smtClean="0"/>
              <a:t>10</a:t>
            </a:r>
            <a:r>
              <a:rPr lang="en-US" sz="2000" dirty="0"/>
              <a:t>%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This is </a:t>
            </a:r>
            <a:r>
              <a:rPr lang="en-US" sz="2000" dirty="0" smtClean="0"/>
              <a:t>10</a:t>
            </a:r>
            <a:r>
              <a:rPr lang="en-US" sz="2000" dirty="0"/>
              <a:t>% of the system’s designed lifetime.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601200" y="5257055"/>
            <a:ext cx="8991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addition of roof-top wind turbine system is cost effective and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Serves the goal of value engineering by improving system value with reasonable cost addition.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44000" y="0"/>
            <a:ext cx="9144000" cy="107791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Analysis II: Value Engineering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+mj-lt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2288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9144000" y="0"/>
            <a:ext cx="9144000" cy="107791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Structural Breadth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+mj-lt"/>
              <a:cs typeface="Aharoni" pitchFamily="2" charset="-79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77913"/>
            <a:ext cx="27432000" cy="0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144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88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10000" y="1077913"/>
            <a:ext cx="0" cy="5810567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8811504" y="4625869"/>
            <a:ext cx="6105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CURRENT DESIGN OF ROOF TOP MECHANICAL UNIT INSTALLATION</a:t>
            </a:r>
            <a:endParaRPr lang="en-US" sz="12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9144000" cy="10779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Twin Rivers Elementary/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Intermediate School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McKeesport, PA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CHERRY Q. LU | 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CONSTRUCTION </a:t>
            </a: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OPTION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2190680" cy="10781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327796" y="1766208"/>
            <a:ext cx="3624277" cy="440121"/>
          </a:xfrm>
          <a:prstGeom prst="rect">
            <a:avLst/>
          </a:prstGeom>
          <a:noFill/>
        </p:spPr>
        <p:txBody>
          <a:bodyPr wrap="square" lIns="101882" tIns="50941" rIns="101882" bIns="50941">
            <a:spAutoFit/>
          </a:bodyPr>
          <a:lstStyle/>
          <a:p>
            <a:r>
              <a:rPr lang="en-US" sz="22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Project Team</a:t>
            </a:r>
          </a:p>
        </p:txBody>
      </p:sp>
      <p:sp>
        <p:nvSpPr>
          <p:cNvPr id="34" name="Rectangle 33"/>
          <p:cNvSpPr/>
          <p:nvPr/>
        </p:nvSpPr>
        <p:spPr>
          <a:xfrm>
            <a:off x="0" y="-6934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 useBgFill="1">
        <p:nvSpPr>
          <p:cNvPr id="36" name="TextBox 35"/>
          <p:cNvSpPr txBox="1"/>
          <p:nvPr/>
        </p:nvSpPr>
        <p:spPr>
          <a:xfrm>
            <a:off x="152400" y="1187961"/>
            <a:ext cx="3352800" cy="55938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Introduction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LEED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2: Value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Cost Analysis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Breadth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Breadth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Schedule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BIM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Appendices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4"/>
          <a:stretch>
            <a:fillRect/>
          </a:stretch>
        </p:blipFill>
        <p:spPr>
          <a:xfrm>
            <a:off x="19278600" y="1332690"/>
            <a:ext cx="3371215" cy="31394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36720" y="2297132"/>
            <a:ext cx="4876800" cy="2642034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smtClean="0"/>
              <a:t>Assumptions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One </a:t>
            </a:r>
            <a:r>
              <a:rPr lang="en-US" sz="1400" dirty="0"/>
              <a:t>unit </a:t>
            </a:r>
            <a:r>
              <a:rPr lang="en-US" sz="1400" dirty="0" smtClean="0"/>
              <a:t> </a:t>
            </a:r>
            <a:r>
              <a:rPr lang="en-US" sz="1400" dirty="0"/>
              <a:t>every </a:t>
            </a:r>
            <a:r>
              <a:rPr lang="en-US" sz="1400" dirty="0" smtClean="0"/>
              <a:t>4 </a:t>
            </a:r>
            <a:r>
              <a:rPr lang="en-US" sz="1400" dirty="0"/>
              <a:t>square feet </a:t>
            </a:r>
            <a:r>
              <a:rPr lang="en-US" sz="1400" dirty="0" smtClean="0"/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Each unit = 40 </a:t>
            </a:r>
            <a:r>
              <a:rPr lang="en-US" sz="1400" dirty="0" err="1" smtClean="0"/>
              <a:t>lbs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Wind turbines will be sitting on the existing design of roof curb.</a:t>
            </a:r>
            <a:r>
              <a:rPr lang="en-US" sz="1400" dirty="0"/>
              <a:t> </a:t>
            </a:r>
            <a:endParaRPr lang="en-US" sz="14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Same installation method as roof top mechanical units.</a:t>
            </a:r>
          </a:p>
          <a:p>
            <a:pPr>
              <a:lnSpc>
                <a:spcPct val="150000"/>
              </a:lnSpc>
            </a:pPr>
            <a:endParaRPr lang="en-US" sz="1300" b="1" u="sng" spc="100" dirty="0"/>
          </a:p>
          <a:p>
            <a:pPr>
              <a:lnSpc>
                <a:spcPct val="150000"/>
              </a:lnSpc>
            </a:pPr>
            <a:endParaRPr lang="en-US" sz="1300" spc="100" dirty="0"/>
          </a:p>
        </p:txBody>
      </p:sp>
      <p:sp>
        <p:nvSpPr>
          <p:cNvPr id="2" name="Rectangle 1"/>
          <p:cNvSpPr/>
          <p:nvPr/>
        </p:nvSpPr>
        <p:spPr>
          <a:xfrm>
            <a:off x="9566261" y="1563582"/>
            <a:ext cx="6624570" cy="17702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W= 1.2 (D</a:t>
            </a:r>
            <a:r>
              <a:rPr lang="en-US" sz="1600" baseline="-25000" dirty="0"/>
              <a:t>L</a:t>
            </a:r>
            <a:r>
              <a:rPr lang="en-US" sz="1600" dirty="0"/>
              <a:t>)= 1.2*40 = 48 </a:t>
            </a:r>
            <a:r>
              <a:rPr lang="en-US" sz="1600" dirty="0" err="1" smtClean="0"/>
              <a:t>lbs</a:t>
            </a:r>
            <a:endParaRPr lang="en-US" sz="16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48 </a:t>
            </a:r>
            <a:r>
              <a:rPr lang="en-US" sz="1600" dirty="0" err="1"/>
              <a:t>lbs</a:t>
            </a:r>
            <a:r>
              <a:rPr lang="en-US" sz="1600" dirty="0"/>
              <a:t>/(4’*4’) = 3 </a:t>
            </a:r>
            <a:r>
              <a:rPr lang="en-US" sz="1600" dirty="0" smtClean="0"/>
              <a:t>PSF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Dead </a:t>
            </a:r>
            <a:r>
              <a:rPr lang="en-US" sz="1600" dirty="0"/>
              <a:t>Load from Roof Top Mechanical Units and Wind Turbine Units</a:t>
            </a:r>
          </a:p>
          <a:p>
            <a:r>
              <a:rPr lang="en-US" sz="1600" dirty="0"/>
              <a:t>20 + 3 = 23 PSF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842522"/>
              </p:ext>
            </p:extLst>
          </p:nvPr>
        </p:nvGraphicFramePr>
        <p:xfrm>
          <a:off x="10017043" y="3254696"/>
          <a:ext cx="6173788" cy="26916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95026"/>
                <a:gridCol w="1378762"/>
              </a:tblGrid>
              <a:tr h="31646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Live &amp; Dead Load on Roof</a:t>
                      </a:r>
                      <a:endParaRPr lang="en-US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64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Item</a:t>
                      </a:r>
                      <a:endParaRPr lang="en-US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Load (PSF)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</a:tr>
              <a:tr h="2912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8" Normal Weight Concrete(144 PCF)</a:t>
                      </a:r>
                      <a:endParaRPr lang="en-US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96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5852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Mechanical Units Including Roof-Top Turbine Units</a:t>
                      </a:r>
                      <a:endParaRPr lang="en-US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23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912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Build-Up Roofing System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</a:t>
                      </a:r>
                      <a:endParaRPr lang="en-US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912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Total Dead Load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139</a:t>
                      </a:r>
                      <a:endParaRPr lang="en-US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912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Roof Live Load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</a:t>
                      </a:r>
                      <a:endParaRPr lang="en-US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912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Total Live Load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</a:t>
                      </a:r>
                      <a:endParaRPr lang="en-US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608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9144000" y="46514"/>
            <a:ext cx="9144000" cy="984885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Structural Breadth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77913"/>
            <a:ext cx="27432000" cy="0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144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88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10000" y="1077913"/>
            <a:ext cx="0" cy="5810567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864762" y="5867400"/>
            <a:ext cx="4114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Structural </a:t>
            </a:r>
            <a:r>
              <a:rPr lang="en-US" sz="1100" dirty="0"/>
              <a:t>Concrete Building Code (ACI 318-11)</a:t>
            </a:r>
            <a:endParaRPr lang="en-US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54208"/>
            <a:ext cx="9144000" cy="9694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Twin Rivers Elementary/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Intermediate School 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McKeesport, PA</a:t>
            </a: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CHERRY Q. LU | </a:t>
            </a:r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CONSTRUCTION </a:t>
            </a:r>
            <a:r>
              <a:rPr lang="en-US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</a:t>
            </a:r>
            <a:endParaRPr lang="en-US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2190680" cy="107815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-6934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 useBgFill="1">
        <p:nvSpPr>
          <p:cNvPr id="36" name="TextBox 35"/>
          <p:cNvSpPr txBox="1"/>
          <p:nvPr/>
        </p:nvSpPr>
        <p:spPr>
          <a:xfrm>
            <a:off x="152400" y="1187961"/>
            <a:ext cx="3352800" cy="531382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5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r>
              <a:rPr lang="en-US" sz="105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05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05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Introduction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05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LEED </a:t>
            </a:r>
            <a:r>
              <a:rPr lang="en-US" sz="105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05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05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05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05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05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2: Value </a:t>
            </a:r>
            <a:r>
              <a:rPr lang="en-US" sz="105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05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05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05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Cost Analysis </a:t>
            </a:r>
            <a:endParaRPr lang="en-US" sz="105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05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Breadth </a:t>
            </a:r>
            <a:endParaRPr lang="en-US" sz="105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05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Breadth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05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Schedule </a:t>
            </a:r>
            <a:r>
              <a:rPr lang="en-US" sz="105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05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05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05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05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BIM </a:t>
            </a:r>
            <a:r>
              <a:rPr lang="en-US" sz="105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05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05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05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05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05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05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Appendices</a:t>
            </a:r>
            <a:endParaRPr lang="en-US" sz="105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59240" y="1428828"/>
            <a:ext cx="99822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Factored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Distributed Load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 W = (1.2)(DL) + (1.6)(LR)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Wu = (1.2)(139 PSF) + (1.6)(20 PSF) = 198.8 PSF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Deflection (ACI 318-11): Ln/33&lt;Thickness of slab 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’(12”/1’)/33 &lt;8” = 7.2727”&lt;8”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Max Vertical Deflection of Roof Deck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 1/240 of span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1/240*20ft*12 in/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ft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= 1”&lt; TL/180 = 1.39”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Ultimate Shear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Vu 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= (312 PSF)(18.60’ x 18.09’) = 64,603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lbs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Critical Shear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= 4λ bod c f '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= 2 (24” + 8”) + 2 (21” + 8”) = 122”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d= (8 – 0.75)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Vc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= 4(1) (122”)(8-0.75) = 250,174.3792 lbs. psi 5000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Punching Shear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Vu 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&lt; ɸ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Vc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64,603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lbs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. &lt; (0.75) x (250,174.38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lbs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64,603 lbs. &lt; 187,630.78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lbs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23393400" y="1267777"/>
            <a:ext cx="3057525" cy="4352925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5"/>
          <a:stretch>
            <a:fillRect/>
          </a:stretch>
        </p:blipFill>
        <p:spPr>
          <a:xfrm>
            <a:off x="18592800" y="1253256"/>
            <a:ext cx="4521200" cy="4084682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6"/>
          <a:stretch>
            <a:fillRect/>
          </a:stretch>
        </p:blipFill>
        <p:spPr>
          <a:xfrm>
            <a:off x="4419600" y="1603697"/>
            <a:ext cx="4191000" cy="401700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404360" y="5891525"/>
            <a:ext cx="4114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Assumed Typical Bay Calculated in Zone A</a:t>
            </a:r>
            <a:endParaRPr lang="en-US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159240" y="5867400"/>
            <a:ext cx="91744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Current design meets design criteria.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08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9144000" y="0"/>
            <a:ext cx="9144000" cy="107791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Electrical Breadth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+mj-lt"/>
              <a:cs typeface="Aharoni" pitchFamily="2" charset="-79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77913"/>
            <a:ext cx="27432000" cy="0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144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88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10000" y="1077913"/>
            <a:ext cx="0" cy="5810567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8592800" y="5715000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CURRENT SWITCHBOARD SCHEDULE</a:t>
            </a:r>
            <a:endParaRPr lang="en-US" sz="12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9144000" cy="10779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Twin Rivers Elementary/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Intermediate School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McKeesport, PA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CHERRY Q. LU | 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CONSTRUCTION </a:t>
            </a: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OPTION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2190680" cy="107815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-6934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 useBgFill="1">
        <p:nvSpPr>
          <p:cNvPr id="36" name="TextBox 35"/>
          <p:cNvSpPr txBox="1"/>
          <p:nvPr/>
        </p:nvSpPr>
        <p:spPr>
          <a:xfrm>
            <a:off x="152400" y="1187961"/>
            <a:ext cx="3352800" cy="55938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Introduction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LEED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2: Value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Cost Analysis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Breadth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Breadth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Schedule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BIM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Appendices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4"/>
          <a:stretch>
            <a:fillRect/>
          </a:stretch>
        </p:blipFill>
        <p:spPr>
          <a:xfrm>
            <a:off x="19202400" y="1187961"/>
            <a:ext cx="5943600" cy="4297045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5"/>
          <a:stretch>
            <a:fillRect/>
          </a:stretch>
        </p:blipFill>
        <p:spPr>
          <a:xfrm>
            <a:off x="9723120" y="1329372"/>
            <a:ext cx="6515100" cy="27813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144000" y="4203561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UPSIZED THE DISTRIBUTION SYSTEM</a:t>
            </a:r>
            <a:endParaRPr lang="en-US" sz="1200" i="1" dirty="0"/>
          </a:p>
        </p:txBody>
      </p:sp>
      <p:pic>
        <p:nvPicPr>
          <p:cNvPr id="18" name="Picture 17" descr="scan002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25"/>
          <a:stretch/>
        </p:blipFill>
        <p:spPr bwMode="auto">
          <a:xfrm>
            <a:off x="9692640" y="4544126"/>
            <a:ext cx="4648200" cy="188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1340" y="4485101"/>
            <a:ext cx="1722120" cy="199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0923270" y="6482151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DESIGN PRINCIPLE</a:t>
            </a:r>
            <a:endParaRPr lang="en-US" sz="12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4418964" y="3685577"/>
            <a:ext cx="289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Pole-Mounted Wind Turbine Location</a:t>
            </a:r>
            <a:endParaRPr lang="en-US" sz="1200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4297679" y="6236669"/>
            <a:ext cx="289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Pole-Mounted Turbine/Electrical Room</a:t>
            </a:r>
            <a:endParaRPr lang="en-US" sz="1200" i="1" dirty="0"/>
          </a:p>
        </p:txBody>
      </p:sp>
      <p:pic>
        <p:nvPicPr>
          <p:cNvPr id="26" name="Picture 25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 r="4713"/>
          <a:stretch/>
        </p:blipFill>
        <p:spPr bwMode="auto">
          <a:xfrm>
            <a:off x="4395151" y="1329372"/>
            <a:ext cx="3215005" cy="21836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" t="5433" r="1630"/>
          <a:stretch/>
        </p:blipFill>
        <p:spPr bwMode="auto">
          <a:xfrm>
            <a:off x="4352289" y="4030983"/>
            <a:ext cx="3195956" cy="21985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951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77913"/>
            <a:ext cx="27432000" cy="0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144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88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10000" y="1077913"/>
            <a:ext cx="0" cy="5810567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0"/>
            <a:ext cx="9144000" cy="10779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Twin Rivers Elementary/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Intermediate School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McKeesport, PA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CHERRY Q. LU | 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CONSTRUCTION </a:t>
            </a: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OPTION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2190680" cy="10781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829800" y="1567901"/>
            <a:ext cx="8229600" cy="3980862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smtClean="0"/>
              <a:t>Project Features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Tight schedule time frame of 21 months construction for high-performance facility with LEED implementations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Addition of project value per the order of Penn Department of Environmental Protection of $ 156,275 from insufficient sedimentation and erosion control on site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3 weeks of addition of scope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Symmetric building structure provides possibility of implementing SIPS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LEAN construction method might help to recover project schedule</a:t>
            </a:r>
          </a:p>
          <a:p>
            <a:pPr>
              <a:lnSpc>
                <a:spcPct val="150000"/>
              </a:lnSpc>
            </a:pPr>
            <a:endParaRPr lang="en-US" sz="1400" dirty="0" smtClean="0"/>
          </a:p>
          <a:p>
            <a:pPr>
              <a:lnSpc>
                <a:spcPct val="150000"/>
              </a:lnSpc>
            </a:pPr>
            <a:endParaRPr lang="en-US" sz="1300" b="1" u="sng" spc="100" dirty="0"/>
          </a:p>
          <a:p>
            <a:pPr>
              <a:lnSpc>
                <a:spcPct val="150000"/>
              </a:lnSpc>
            </a:pPr>
            <a:endParaRPr lang="en-US" sz="1300" spc="100" dirty="0"/>
          </a:p>
        </p:txBody>
      </p:sp>
      <p:sp>
        <p:nvSpPr>
          <p:cNvPr id="34" name="Rectangle 33"/>
          <p:cNvSpPr/>
          <p:nvPr/>
        </p:nvSpPr>
        <p:spPr>
          <a:xfrm>
            <a:off x="0" y="-6934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 useBgFill="1">
        <p:nvSpPr>
          <p:cNvPr id="36" name="TextBox 35"/>
          <p:cNvSpPr txBox="1"/>
          <p:nvPr/>
        </p:nvSpPr>
        <p:spPr>
          <a:xfrm>
            <a:off x="152400" y="1187961"/>
            <a:ext cx="3352800" cy="55938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Introduction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LEED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2: Value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Cost Analysis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Breadth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Breadth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Schedule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BIM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Appendices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0" y="0"/>
            <a:ext cx="9144000" cy="107791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Analysis III: Schedule Acceleration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+mj-lt"/>
              <a:cs typeface="Aharoni" pitchFamily="2" charset="-79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67200" y="2057400"/>
            <a:ext cx="4876800" cy="1355592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spc="100" dirty="0" smtClean="0"/>
              <a:t>Improve project schedule by: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spc="100" dirty="0" smtClean="0"/>
              <a:t>Methods to control unexpected weather impact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spc="100" dirty="0" smtClean="0"/>
              <a:t>Possibility of implementing SIPS method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spc="100" dirty="0" smtClean="0"/>
              <a:t>Possibility of implementing Last Planner System</a:t>
            </a:r>
            <a:endParaRPr lang="en-US" sz="1400" spc="100" dirty="0"/>
          </a:p>
        </p:txBody>
      </p:sp>
      <p:sp>
        <p:nvSpPr>
          <p:cNvPr id="24" name="Rectangle 23"/>
          <p:cNvSpPr/>
          <p:nvPr/>
        </p:nvSpPr>
        <p:spPr>
          <a:xfrm>
            <a:off x="4191000" y="1554480"/>
            <a:ext cx="3624277" cy="440121"/>
          </a:xfrm>
          <a:prstGeom prst="rect">
            <a:avLst/>
          </a:prstGeom>
          <a:noFill/>
        </p:spPr>
        <p:txBody>
          <a:bodyPr wrap="square" lIns="101882" tIns="50941" rIns="101882" bIns="50941">
            <a:spAutoFit/>
          </a:bodyPr>
          <a:lstStyle/>
          <a:p>
            <a:r>
              <a:rPr lang="en-US" sz="22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Goal of Analysis III</a:t>
            </a:r>
            <a:endParaRPr lang="en-US" sz="22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7" name="Picture 16" descr="http://blogs.versionone.com/agile_management/wp-content/uploads/sites/3/2013/01/LastPlanner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200" y="1774540"/>
            <a:ext cx="4857750" cy="2910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992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77913"/>
            <a:ext cx="27432000" cy="0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144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88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10000" y="1077913"/>
            <a:ext cx="0" cy="5810567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0"/>
            <a:ext cx="9144000" cy="10779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Twin Rivers Elementary/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Intermediate School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McKeesport, PA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CHERRY Q. LU | 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CONSTRUCTION </a:t>
            </a: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OPTION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2190680" cy="10781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191000" y="2748764"/>
            <a:ext cx="4876800" cy="2318868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smtClean="0"/>
              <a:t>Project Features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Urban surrounding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Relative high elevation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Site takes up an entire block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Clear material delivery routes</a:t>
            </a:r>
          </a:p>
          <a:p>
            <a:pPr>
              <a:lnSpc>
                <a:spcPct val="150000"/>
              </a:lnSpc>
            </a:pPr>
            <a:endParaRPr lang="en-US" sz="1300" b="1" u="sng" spc="100" dirty="0"/>
          </a:p>
          <a:p>
            <a:pPr>
              <a:lnSpc>
                <a:spcPct val="150000"/>
              </a:lnSpc>
            </a:pPr>
            <a:endParaRPr lang="en-US" sz="1300" spc="100" dirty="0"/>
          </a:p>
        </p:txBody>
      </p:sp>
      <p:sp>
        <p:nvSpPr>
          <p:cNvPr id="34" name="Rectangle 33"/>
          <p:cNvSpPr/>
          <p:nvPr/>
        </p:nvSpPr>
        <p:spPr>
          <a:xfrm>
            <a:off x="0" y="-6934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 useBgFill="1">
        <p:nvSpPr>
          <p:cNvPr id="36" name="TextBox 35"/>
          <p:cNvSpPr txBox="1"/>
          <p:nvPr/>
        </p:nvSpPr>
        <p:spPr>
          <a:xfrm>
            <a:off x="152400" y="1187961"/>
            <a:ext cx="3352800" cy="55938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Introduction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LEED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2: Value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Cost Analysis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Breadth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Breadth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Schedule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BIM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Appendices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0" y="0"/>
            <a:ext cx="9144000" cy="107791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Analysis III: Schedule Acceleration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+mj-lt"/>
              <a:cs typeface="Aharoni" pitchFamily="2" charset="-79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91000" y="1554480"/>
            <a:ext cx="3624277" cy="779985"/>
          </a:xfrm>
          <a:prstGeom prst="rect">
            <a:avLst/>
          </a:prstGeom>
          <a:noFill/>
        </p:spPr>
        <p:txBody>
          <a:bodyPr wrap="square" lIns="101882" tIns="50941" rIns="101882" bIns="50941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Scenario </a:t>
            </a:r>
            <a:r>
              <a:rPr lang="en-US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I:Precautionary and Reaction Plan</a:t>
            </a:r>
          </a:p>
        </p:txBody>
      </p:sp>
      <p:pic>
        <p:nvPicPr>
          <p:cNvPr id="17" name="Picture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1520" y="1375003"/>
            <a:ext cx="4881880" cy="304459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012852" y="4741749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SOIL RUN-OFF TO NEIGHBORING ROAD</a:t>
            </a:r>
            <a:endParaRPr lang="en-US" sz="1200" i="1" dirty="0"/>
          </a:p>
        </p:txBody>
      </p:sp>
      <p:pic>
        <p:nvPicPr>
          <p:cNvPr id="28" name="Picture 2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800" y="3510756"/>
            <a:ext cx="2828925" cy="281432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1488400" y="6186576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EPA SILT FENCING DETAIL</a:t>
            </a:r>
            <a:endParaRPr lang="en-US" sz="1200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4191000" y="4652538"/>
            <a:ext cx="4876800" cy="1672537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smtClean="0"/>
              <a:t>Proposed System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Slope stakes: interval </a:t>
            </a:r>
            <a:r>
              <a:rPr lang="en-US" sz="1400" dirty="0"/>
              <a:t>of 4’ </a:t>
            </a:r>
            <a:endParaRPr lang="en-US" sz="14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Normal </a:t>
            </a:r>
            <a:r>
              <a:rPr lang="en-US" sz="1400" dirty="0"/>
              <a:t>silt fence </a:t>
            </a:r>
            <a:r>
              <a:rPr lang="en-US" sz="1400" dirty="0" smtClean="0"/>
              <a:t>for high elevation than surrounding</a:t>
            </a:r>
            <a:endParaRPr lang="en-US" sz="1400" dirty="0"/>
          </a:p>
          <a:p>
            <a:pPr>
              <a:lnSpc>
                <a:spcPct val="150000"/>
              </a:lnSpc>
            </a:pPr>
            <a:endParaRPr lang="en-US" sz="1300" b="1" u="sng" spc="100" dirty="0"/>
          </a:p>
          <a:p>
            <a:pPr>
              <a:lnSpc>
                <a:spcPct val="150000"/>
              </a:lnSpc>
            </a:pPr>
            <a:endParaRPr lang="en-US" sz="1300" spc="100" dirty="0"/>
          </a:p>
        </p:txBody>
      </p:sp>
      <p:sp>
        <p:nvSpPr>
          <p:cNvPr id="31" name="TextBox 30"/>
          <p:cNvSpPr txBox="1"/>
          <p:nvPr/>
        </p:nvSpPr>
        <p:spPr>
          <a:xfrm>
            <a:off x="9448800" y="1838219"/>
            <a:ext cx="6705600" cy="1995703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smtClean="0"/>
              <a:t>Analysis Components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Cost impact for the proposed system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Schedule </a:t>
            </a:r>
            <a:r>
              <a:rPr lang="en-US" sz="1400" dirty="0"/>
              <a:t>impact for the proposed system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Cost </a:t>
            </a:r>
            <a:r>
              <a:rPr lang="en-US" sz="1400" dirty="0" smtClean="0"/>
              <a:t> and schedule compared with the original system per EPA’s order</a:t>
            </a:r>
            <a:endParaRPr lang="en-US" sz="1400" dirty="0"/>
          </a:p>
          <a:p>
            <a:pPr>
              <a:lnSpc>
                <a:spcPct val="150000"/>
              </a:lnSpc>
            </a:pPr>
            <a:endParaRPr lang="en-US" sz="1300" b="1" u="sng" spc="100" dirty="0"/>
          </a:p>
          <a:p>
            <a:pPr>
              <a:lnSpc>
                <a:spcPct val="150000"/>
              </a:lnSpc>
            </a:pPr>
            <a:endParaRPr lang="en-US" sz="1300" spc="100" dirty="0"/>
          </a:p>
        </p:txBody>
      </p:sp>
      <p:sp>
        <p:nvSpPr>
          <p:cNvPr id="32" name="TextBox 31"/>
          <p:cNvSpPr txBox="1"/>
          <p:nvPr/>
        </p:nvSpPr>
        <p:spPr>
          <a:xfrm>
            <a:off x="9601200" y="3654686"/>
            <a:ext cx="6705600" cy="1049290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smtClean="0"/>
              <a:t>Estimate Based 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RS Means Green Building Cost Data 2014 (31 25 14.16)</a:t>
            </a:r>
            <a:endParaRPr lang="en-US" sz="1300" b="1" u="sng" spc="100" dirty="0"/>
          </a:p>
          <a:p>
            <a:pPr>
              <a:lnSpc>
                <a:spcPct val="150000"/>
              </a:lnSpc>
            </a:pPr>
            <a:endParaRPr lang="en-US" sz="1300" spc="100" dirty="0"/>
          </a:p>
        </p:txBody>
      </p:sp>
    </p:spTree>
    <p:extLst>
      <p:ext uri="{BB962C8B-B14F-4D97-AF65-F5344CB8AC3E}">
        <p14:creationId xmlns:p14="http://schemas.microsoft.com/office/powerpoint/2010/main" val="36959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77913"/>
            <a:ext cx="27432000" cy="0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144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88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10000" y="1077913"/>
            <a:ext cx="0" cy="5810567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0"/>
            <a:ext cx="9144000" cy="10779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Twin Rivers Elementary/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Intermediate School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McKeesport, PA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CHERRY Q. LU | 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CONSTRUCTION </a:t>
            </a: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OPTION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2190680" cy="10781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297680" y="2553964"/>
            <a:ext cx="4876800" cy="1995703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smtClean="0"/>
              <a:t>Cost Benefits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Cost </a:t>
            </a:r>
            <a:r>
              <a:rPr lang="en-US" sz="1400" dirty="0"/>
              <a:t>saving of </a:t>
            </a:r>
            <a:r>
              <a:rPr lang="en-US" sz="1400" b="1" dirty="0"/>
              <a:t>98.37%</a:t>
            </a:r>
            <a:r>
              <a:rPr lang="en-US" sz="1400" dirty="0"/>
              <a:t> compared </a:t>
            </a:r>
            <a:r>
              <a:rPr lang="en-US" sz="1400" dirty="0" smtClean="0"/>
              <a:t>with </a:t>
            </a:r>
            <a:r>
              <a:rPr lang="en-US" sz="1400" dirty="0"/>
              <a:t>$156,275</a:t>
            </a:r>
            <a:endParaRPr lang="en-US" sz="14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87.49%</a:t>
            </a:r>
            <a:r>
              <a:rPr lang="en-US" sz="1400" dirty="0"/>
              <a:t> of the cost saving is from the material and </a:t>
            </a:r>
            <a:r>
              <a:rPr lang="en-US" sz="1400" dirty="0" smtClean="0"/>
              <a:t>labor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>
              <a:lnSpc>
                <a:spcPct val="150000"/>
              </a:lnSpc>
            </a:pPr>
            <a:endParaRPr lang="en-US" sz="1300" b="1" u="sng" spc="100" dirty="0"/>
          </a:p>
          <a:p>
            <a:pPr>
              <a:lnSpc>
                <a:spcPct val="150000"/>
              </a:lnSpc>
            </a:pPr>
            <a:endParaRPr lang="en-US" sz="1300" spc="100" dirty="0"/>
          </a:p>
        </p:txBody>
      </p:sp>
      <p:sp>
        <p:nvSpPr>
          <p:cNvPr id="25" name="Rectangle 24"/>
          <p:cNvSpPr/>
          <p:nvPr/>
        </p:nvSpPr>
        <p:spPr>
          <a:xfrm>
            <a:off x="9982200" y="1199793"/>
            <a:ext cx="4343400" cy="441431"/>
          </a:xfrm>
          <a:prstGeom prst="rect">
            <a:avLst/>
          </a:prstGeom>
          <a:noFill/>
        </p:spPr>
        <p:txBody>
          <a:bodyPr wrap="square" lIns="101882" tIns="50941" rIns="101882" bIns="50941">
            <a:spAutoFit/>
          </a:bodyPr>
          <a:lstStyle/>
          <a:p>
            <a:r>
              <a:rPr lang="en-US" sz="22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Cost Analysis</a:t>
            </a:r>
            <a:endParaRPr lang="en-US" sz="22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-6934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 useBgFill="1">
        <p:nvSpPr>
          <p:cNvPr id="36" name="TextBox 35"/>
          <p:cNvSpPr txBox="1"/>
          <p:nvPr/>
        </p:nvSpPr>
        <p:spPr>
          <a:xfrm>
            <a:off x="152400" y="1187961"/>
            <a:ext cx="3352800" cy="55938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Introduction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LEED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2: Value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Cost Analysis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Breadth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Breadth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Schedule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BIM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Appendices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0" y="0"/>
            <a:ext cx="9144000" cy="107791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Analysis III: Schedule Acceleration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+mj-lt"/>
              <a:cs typeface="Aharoni" pitchFamily="2" charset="-79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91000" y="1554480"/>
            <a:ext cx="3624277" cy="779985"/>
          </a:xfrm>
          <a:prstGeom prst="rect">
            <a:avLst/>
          </a:prstGeom>
          <a:noFill/>
        </p:spPr>
        <p:txBody>
          <a:bodyPr wrap="square" lIns="101882" tIns="50941" rIns="101882" bIns="50941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Scenario </a:t>
            </a:r>
            <a:r>
              <a:rPr lang="en-US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I:Precautionary and Reaction Plan</a:t>
            </a:r>
          </a:p>
        </p:txBody>
      </p:sp>
      <p:pic>
        <p:nvPicPr>
          <p:cNvPr id="17" name="Picture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1520" y="1375003"/>
            <a:ext cx="4881880" cy="304459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012852" y="4741749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SOIL RUN-OFF TO NEIGHBORING ROAD</a:t>
            </a:r>
            <a:endParaRPr lang="en-US" sz="1200" i="1" dirty="0"/>
          </a:p>
        </p:txBody>
      </p:sp>
      <p:pic>
        <p:nvPicPr>
          <p:cNvPr id="28" name="Picture 2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800" y="3510756"/>
            <a:ext cx="2828925" cy="281432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1488400" y="6186576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EPA SILT FENCING DETAIL</a:t>
            </a:r>
            <a:endParaRPr lang="en-US" sz="1200" i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100194"/>
              </p:ext>
            </p:extLst>
          </p:nvPr>
        </p:nvGraphicFramePr>
        <p:xfrm>
          <a:off x="9639299" y="2015160"/>
          <a:ext cx="8343901" cy="26422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7829"/>
                <a:gridCol w="673872"/>
                <a:gridCol w="533400"/>
                <a:gridCol w="838200"/>
                <a:gridCol w="457200"/>
                <a:gridCol w="762000"/>
                <a:gridCol w="609600"/>
                <a:gridCol w="609600"/>
                <a:gridCol w="381000"/>
                <a:gridCol w="685800"/>
                <a:gridCol w="762000"/>
                <a:gridCol w="533400"/>
              </a:tblGrid>
              <a:tr h="5794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31 25 14.16</a:t>
                      </a:r>
                      <a:endParaRPr lang="en-US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 gridSpan="9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Stabilization Measures for Erosion and Sedimentation Control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</a:tr>
              <a:tr h="88713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Item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Daily Output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Labor Hrs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Quantity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Unit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Material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Labor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Equip.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Total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Total Include O&amp;P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Total Cost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Total Days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</a:tr>
              <a:tr h="59621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Slope Stakes (3'-5' Interval)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 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-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739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Ea.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0.11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 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-</a:t>
                      </a:r>
                      <a:endParaRPr lang="en-US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0.11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0.12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88.63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-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</a:tr>
              <a:tr h="5794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Silt Fence 3' High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1600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0.01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2954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LF.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0.24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0.37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-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0.61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0.83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2452.09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</a:t>
                      </a:r>
                      <a:endParaRPr lang="en-US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9426323" y="4903113"/>
            <a:ext cx="88769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Total Cost of the Precautionary Plan = $88.63 + $2452.09 = $2540.72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97680" y="3983195"/>
            <a:ext cx="4876800" cy="3180643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smtClean="0"/>
              <a:t>Schedule Benefits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Total Durations = 30 hours / 8 hours per day = 3.75 days per crew member (round up to 4 days)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Duration with 4 working crews = Total Durations / 4 crew members = 1 </a:t>
            </a:r>
            <a:r>
              <a:rPr lang="en-US" sz="1400" dirty="0" smtClean="0"/>
              <a:t>day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 smtClean="0"/>
              <a:t>95% </a:t>
            </a:r>
            <a:r>
              <a:rPr lang="en-US" sz="1400" dirty="0" smtClean="0"/>
              <a:t>saving on schedule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>
              <a:lnSpc>
                <a:spcPct val="150000"/>
              </a:lnSpc>
            </a:pPr>
            <a:endParaRPr lang="en-US" sz="1300" b="1" u="sng" spc="100" dirty="0"/>
          </a:p>
          <a:p>
            <a:pPr>
              <a:lnSpc>
                <a:spcPct val="150000"/>
              </a:lnSpc>
            </a:pPr>
            <a:endParaRPr lang="en-US" sz="1300" spc="100" dirty="0"/>
          </a:p>
        </p:txBody>
      </p:sp>
    </p:spTree>
    <p:extLst>
      <p:ext uri="{BB962C8B-B14F-4D97-AF65-F5344CB8AC3E}">
        <p14:creationId xmlns:p14="http://schemas.microsoft.com/office/powerpoint/2010/main" val="97917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77913"/>
            <a:ext cx="27432000" cy="0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144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88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10000" y="1077913"/>
            <a:ext cx="0" cy="5810567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0"/>
            <a:ext cx="9144000" cy="10779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Twin Rivers Elementary/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Intermediate School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McKeesport, PA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CHERRY Q. LU | 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CONSTRUCTION </a:t>
            </a: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OPTION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2190680" cy="10781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982200" y="1758136"/>
            <a:ext cx="8077200" cy="4581026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smtClean="0"/>
              <a:t>Project Features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Symmetry of building structure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Similar design of two wings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Two-stories above ground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Lack of proactive planning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Rescheduling activities due to weather impacts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Multiple change orders for value engineering or other purposes after start of construction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Delay of project start date due to the extension of decision process and the demolish project prior to the start of construction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Limited learning curve due to weather impact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Extra material staging, equipment moving time due to weather impact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300" b="1" u="sng" spc="100" dirty="0"/>
          </a:p>
          <a:p>
            <a:pPr>
              <a:lnSpc>
                <a:spcPct val="150000"/>
              </a:lnSpc>
            </a:pPr>
            <a:endParaRPr lang="en-US" sz="1300" spc="100" dirty="0"/>
          </a:p>
        </p:txBody>
      </p:sp>
      <p:sp>
        <p:nvSpPr>
          <p:cNvPr id="34" name="Rectangle 33"/>
          <p:cNvSpPr/>
          <p:nvPr/>
        </p:nvSpPr>
        <p:spPr>
          <a:xfrm>
            <a:off x="0" y="-6934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 useBgFill="1">
        <p:nvSpPr>
          <p:cNvPr id="36" name="TextBox 35"/>
          <p:cNvSpPr txBox="1"/>
          <p:nvPr/>
        </p:nvSpPr>
        <p:spPr>
          <a:xfrm>
            <a:off x="152400" y="1187961"/>
            <a:ext cx="3352800" cy="55938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Introduction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LEED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2: Value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Cost Analysis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Breadth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Breadth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Schedule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BIM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Appendices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0" y="0"/>
            <a:ext cx="9144000" cy="107791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Analysis III: Schedule Acceleration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+mj-lt"/>
              <a:cs typeface="Aharoni" pitchFamily="2" charset="-79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36720" y="2259493"/>
            <a:ext cx="4876800" cy="2803616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b="1" spc="100" dirty="0" smtClean="0"/>
              <a:t>SIPS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spc="100" dirty="0" smtClean="0"/>
              <a:t>A </a:t>
            </a:r>
            <a:r>
              <a:rPr lang="en-US" sz="1300" spc="100" dirty="0"/>
              <a:t>short interval production schedule (SIPS) is based upon repeatable construction activities that can be detailed by tasks and work days and then scheduled sequentially. </a:t>
            </a:r>
            <a:endParaRPr lang="en-US" sz="1300" spc="1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spc="100" dirty="0" smtClean="0"/>
              <a:t>Due </a:t>
            </a:r>
            <a:r>
              <a:rPr lang="en-US" sz="1300" spc="100" dirty="0"/>
              <a:t>to the equivalent durations of each activity, a matrix can clearly reflect a direct flow of work from one activity to the next in a typical area</a:t>
            </a:r>
            <a:r>
              <a:rPr lang="en-US" sz="1300" spc="100" dirty="0" smtClean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spc="100" dirty="0" smtClean="0"/>
              <a:t>Fast-tracked projects.</a:t>
            </a:r>
            <a:endParaRPr lang="en-US" sz="1300" spc="100" dirty="0"/>
          </a:p>
        </p:txBody>
      </p:sp>
      <p:sp>
        <p:nvSpPr>
          <p:cNvPr id="24" name="Rectangle 23"/>
          <p:cNvSpPr/>
          <p:nvPr/>
        </p:nvSpPr>
        <p:spPr>
          <a:xfrm>
            <a:off x="4191000" y="1554480"/>
            <a:ext cx="3624277" cy="441431"/>
          </a:xfrm>
          <a:prstGeom prst="rect">
            <a:avLst/>
          </a:prstGeom>
          <a:noFill/>
        </p:spPr>
        <p:txBody>
          <a:bodyPr wrap="square" lIns="101882" tIns="50941" rIns="101882" bIns="50941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Scenario II: SIPS Method</a:t>
            </a:r>
            <a:endParaRPr lang="en-US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7" name="Picture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1520" y="1375003"/>
            <a:ext cx="4881880" cy="304459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012852" y="4741749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SOIL RUN-OFF TO NEIGHBORING ROAD</a:t>
            </a:r>
            <a:endParaRPr lang="en-US" sz="1200" i="1" dirty="0"/>
          </a:p>
        </p:txBody>
      </p:sp>
      <p:sp>
        <p:nvSpPr>
          <p:cNvPr id="26" name="Rectangle 25"/>
          <p:cNvSpPr/>
          <p:nvPr/>
        </p:nvSpPr>
        <p:spPr>
          <a:xfrm>
            <a:off x="9982200" y="5583809"/>
            <a:ext cx="91744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Benefit of SIPS implementation is limited.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773905" y="6014696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CONSTRUCTION SEQUENCING DIAGRAM</a:t>
            </a:r>
            <a:endParaRPr lang="en-US" sz="1200" i="1" dirty="0"/>
          </a:p>
        </p:txBody>
      </p:sp>
      <p:pic>
        <p:nvPicPr>
          <p:cNvPr id="31" name="Picture 3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0" y="4214478"/>
            <a:ext cx="1983740" cy="171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0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9144000" y="0"/>
            <a:ext cx="9144000" cy="107791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PROJECT BACKGROUND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+mj-lt"/>
              <a:cs typeface="Aharoni" pitchFamily="2" charset="-79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77913"/>
            <a:ext cx="27432000" cy="0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144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88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10000" y="1077913"/>
            <a:ext cx="0" cy="5810567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8811505" y="4487370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SITE BEFORE CONSTRUCTION</a:t>
            </a:r>
            <a:endParaRPr lang="en-US" sz="12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22926305" y="5791200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SITE DURING CONSTRUCTION</a:t>
            </a:r>
            <a:endParaRPr lang="en-US" sz="12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9144000" cy="10779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Twin Rivers Elementary/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Intermediate School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McKeesport, PA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CHERRY Q. LU | 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CONSTRUCTION </a:t>
            </a: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OPTION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2190680" cy="10781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267200" y="2136163"/>
            <a:ext cx="4876800" cy="2766555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b="1" spc="100" dirty="0">
                <a:latin typeface="Arial" panose="020B0604020202020204" pitchFamily="34" charset="0"/>
                <a:cs typeface="Arial" panose="020B0604020202020204" pitchFamily="34" charset="0"/>
              </a:rPr>
              <a:t>Owner:</a:t>
            </a:r>
            <a:r>
              <a:rPr lang="en-US" sz="1300" spc="100" dirty="0">
                <a:latin typeface="Arial" panose="020B0604020202020204" pitchFamily="34" charset="0"/>
                <a:cs typeface="Arial" panose="020B0604020202020204" pitchFamily="34" charset="0"/>
              </a:rPr>
              <a:t>  McKeesport Area School District</a:t>
            </a:r>
          </a:p>
          <a:p>
            <a:pPr>
              <a:lnSpc>
                <a:spcPct val="150000"/>
              </a:lnSpc>
            </a:pPr>
            <a:r>
              <a:rPr lang="en-US" sz="1300" b="1" spc="100" dirty="0">
                <a:latin typeface="Arial" panose="020B0604020202020204" pitchFamily="34" charset="0"/>
                <a:cs typeface="Arial" panose="020B0604020202020204" pitchFamily="34" charset="0"/>
              </a:rPr>
              <a:t>Architect</a:t>
            </a:r>
            <a:r>
              <a:rPr lang="en-US" sz="1300" spc="100" dirty="0">
                <a:latin typeface="Arial" panose="020B0604020202020204" pitchFamily="34" charset="0"/>
                <a:cs typeface="Arial" panose="020B0604020202020204" pitchFamily="34" charset="0"/>
              </a:rPr>
              <a:t>:  JC Pierce LLC.</a:t>
            </a:r>
          </a:p>
          <a:p>
            <a:pPr>
              <a:lnSpc>
                <a:spcPct val="150000"/>
              </a:lnSpc>
            </a:pPr>
            <a:r>
              <a:rPr lang="en-US" sz="1300" b="1" spc="100" dirty="0">
                <a:latin typeface="Arial" panose="020B0604020202020204" pitchFamily="34" charset="0"/>
                <a:cs typeface="Arial" panose="020B0604020202020204" pitchFamily="34" charset="0"/>
              </a:rPr>
              <a:t>Construction Manager:</a:t>
            </a:r>
            <a:r>
              <a:rPr lang="en-US" sz="1300" spc="100" dirty="0">
                <a:latin typeface="Arial" panose="020B0604020202020204" pitchFamily="34" charset="0"/>
                <a:cs typeface="Arial" panose="020B0604020202020204" pitchFamily="34" charset="0"/>
              </a:rPr>
              <a:t> PJ Dick, Inc.</a:t>
            </a:r>
          </a:p>
          <a:p>
            <a:pPr>
              <a:lnSpc>
                <a:spcPct val="150000"/>
              </a:lnSpc>
            </a:pPr>
            <a:r>
              <a:rPr lang="en-US" sz="1300" b="1" spc="100" dirty="0">
                <a:latin typeface="Arial" panose="020B0604020202020204" pitchFamily="34" charset="0"/>
                <a:cs typeface="Arial" panose="020B0604020202020204" pitchFamily="34" charset="0"/>
              </a:rPr>
              <a:t>General Contractor</a:t>
            </a:r>
            <a:r>
              <a:rPr lang="en-US" sz="1300" spc="1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300" spc="100" dirty="0" err="1">
                <a:latin typeface="Arial" panose="020B0604020202020204" pitchFamily="34" charset="0"/>
                <a:cs typeface="Arial" panose="020B0604020202020204" pitchFamily="34" charset="0"/>
              </a:rPr>
              <a:t>Gurtner</a:t>
            </a:r>
            <a:r>
              <a:rPr lang="en-US" sz="1300" spc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spc="100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</a:p>
          <a:p>
            <a:pPr>
              <a:lnSpc>
                <a:spcPct val="150000"/>
              </a:lnSpc>
            </a:pPr>
            <a:r>
              <a:rPr lang="en-US" sz="1300" b="1" spc="100" dirty="0">
                <a:latin typeface="Arial" panose="020B0604020202020204" pitchFamily="34" charset="0"/>
                <a:cs typeface="Arial" panose="020B0604020202020204" pitchFamily="34" charset="0"/>
              </a:rPr>
              <a:t>Civil Engineers:</a:t>
            </a:r>
            <a:r>
              <a:rPr lang="en-US" sz="1300" spc="100" dirty="0">
                <a:latin typeface="Arial" panose="020B0604020202020204" pitchFamily="34" charset="0"/>
                <a:cs typeface="Arial" panose="020B0604020202020204" pitchFamily="34" charset="0"/>
              </a:rPr>
              <a:t> Phillips &amp; Associates, Inc. </a:t>
            </a:r>
          </a:p>
          <a:p>
            <a:pPr>
              <a:lnSpc>
                <a:spcPct val="150000"/>
              </a:lnSpc>
            </a:pPr>
            <a:r>
              <a:rPr lang="en-US" sz="1300" b="1" spc="100" dirty="0">
                <a:latin typeface="Arial" panose="020B0604020202020204" pitchFamily="34" charset="0"/>
                <a:cs typeface="Arial" panose="020B0604020202020204" pitchFamily="34" charset="0"/>
              </a:rPr>
              <a:t>Structural &amp; MEP Engineers:</a:t>
            </a:r>
            <a:r>
              <a:rPr lang="en-US" sz="1300" spc="100" dirty="0">
                <a:latin typeface="Arial" panose="020B0604020202020204" pitchFamily="34" charset="0"/>
                <a:cs typeface="Arial" panose="020B0604020202020204" pitchFamily="34" charset="0"/>
              </a:rPr>
              <a:t> Loftus Engineers </a:t>
            </a:r>
          </a:p>
          <a:p>
            <a:pPr>
              <a:lnSpc>
                <a:spcPct val="150000"/>
              </a:lnSpc>
            </a:pPr>
            <a:r>
              <a:rPr lang="en-US" sz="1300" b="1" spc="100" dirty="0">
                <a:latin typeface="Arial" panose="020B0604020202020204" pitchFamily="34" charset="0"/>
                <a:cs typeface="Arial" panose="020B0604020202020204" pitchFamily="34" charset="0"/>
              </a:rPr>
              <a:t>Environmental Engineers:</a:t>
            </a:r>
            <a:r>
              <a:rPr lang="en-US" sz="1300" spc="100" dirty="0">
                <a:latin typeface="Arial" panose="020B0604020202020204" pitchFamily="34" charset="0"/>
                <a:cs typeface="Arial" panose="020B0604020202020204" pitchFamily="34" charset="0"/>
              </a:rPr>
              <a:t> American Geosciences, Inc.</a:t>
            </a:r>
            <a:endParaRPr lang="en-US" sz="1300" u="sng" spc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300" spc="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343036" y="1424227"/>
            <a:ext cx="3624277" cy="440121"/>
          </a:xfrm>
          <a:prstGeom prst="rect">
            <a:avLst/>
          </a:prstGeom>
          <a:noFill/>
        </p:spPr>
        <p:txBody>
          <a:bodyPr wrap="square" lIns="101882" tIns="50941" rIns="101882" bIns="50941">
            <a:spAutoFit/>
          </a:bodyPr>
          <a:lstStyle/>
          <a:p>
            <a:r>
              <a:rPr lang="en-US" sz="22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Project Team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261558" y="1993797"/>
            <a:ext cx="5311140" cy="2803616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Location: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1600 Cornell St, McKeesport, PA‎</a:t>
            </a:r>
          </a:p>
          <a:p>
            <a:pPr>
              <a:lnSpc>
                <a:spcPct val="150000"/>
              </a:lnSpc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Occupancy: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Educational </a:t>
            </a:r>
          </a:p>
          <a:p>
            <a:pPr>
              <a:lnSpc>
                <a:spcPct val="150000"/>
              </a:lnSpc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Total Levels: 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3 stories</a:t>
            </a:r>
          </a:p>
          <a:p>
            <a:pPr>
              <a:lnSpc>
                <a:spcPct val="150000"/>
              </a:lnSpc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Size: 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127,000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GSF</a:t>
            </a:r>
          </a:p>
          <a:p>
            <a:pPr>
              <a:lnSpc>
                <a:spcPct val="150000"/>
              </a:lnSpc>
            </a:pPr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Dates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of Construction: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February 2013-January 2014</a:t>
            </a:r>
          </a:p>
          <a:p>
            <a:pPr>
              <a:lnSpc>
                <a:spcPct val="150000"/>
              </a:lnSpc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Building Cost: 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$28 million </a:t>
            </a:r>
          </a:p>
          <a:p>
            <a:pPr>
              <a:lnSpc>
                <a:spcPct val="150000"/>
              </a:lnSpc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Project Delivery Method: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Design-Bid-Build</a:t>
            </a:r>
            <a:endParaRPr lang="en-US" sz="13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7600" y="4844545"/>
            <a:ext cx="5311140" cy="1603288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marL="191030" indent="-1910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Geothermal System</a:t>
            </a:r>
          </a:p>
          <a:p>
            <a:pPr marL="191030" indent="-1910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Grey Water Capture System</a:t>
            </a:r>
          </a:p>
          <a:p>
            <a:pPr marL="191030" indent="-1910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Solar Shading</a:t>
            </a:r>
          </a:p>
          <a:p>
            <a:pPr marL="191030" indent="-1910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Day Lighting</a:t>
            </a:r>
          </a:p>
          <a:p>
            <a:pPr marL="191030" indent="-1910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Wind Turbines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277600" y="1424227"/>
            <a:ext cx="3624277" cy="440121"/>
          </a:xfrm>
          <a:prstGeom prst="rect">
            <a:avLst/>
          </a:prstGeom>
          <a:noFill/>
        </p:spPr>
        <p:txBody>
          <a:bodyPr wrap="square" lIns="101882" tIns="50941" rIns="101882" bIns="50941">
            <a:spAutoFit/>
          </a:bodyPr>
          <a:lstStyle/>
          <a:p>
            <a:r>
              <a:rPr lang="en-US" sz="22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Project </a:t>
            </a:r>
            <a:r>
              <a:rPr lang="en-US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Background</a:t>
            </a:r>
            <a:endParaRPr lang="en-US" sz="22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353800" y="4421213"/>
            <a:ext cx="3624277" cy="440121"/>
          </a:xfrm>
          <a:prstGeom prst="rect">
            <a:avLst/>
          </a:prstGeom>
          <a:noFill/>
        </p:spPr>
        <p:txBody>
          <a:bodyPr wrap="square" lIns="101882" tIns="50941" rIns="101882" bIns="50941">
            <a:spAutoFit/>
          </a:bodyPr>
          <a:lstStyle/>
          <a:p>
            <a:r>
              <a:rPr lang="en-US" sz="22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LEED Feature</a:t>
            </a:r>
            <a:endParaRPr lang="en-US" sz="22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69"/>
          <a:stretch/>
        </p:blipFill>
        <p:spPr>
          <a:xfrm>
            <a:off x="22402800" y="2919681"/>
            <a:ext cx="4419600" cy="2672661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6600" y="1831719"/>
            <a:ext cx="4409705" cy="245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0" y="-6934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 useBgFill="1">
        <p:nvSpPr>
          <p:cNvPr id="36" name="TextBox 35"/>
          <p:cNvSpPr txBox="1"/>
          <p:nvPr/>
        </p:nvSpPr>
        <p:spPr>
          <a:xfrm>
            <a:off x="152400" y="1187961"/>
            <a:ext cx="3352800" cy="55938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Introduction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LEED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2: Value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Cost Analysis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Breadth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Breadth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Schedule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BIM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Appendices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48460" y="4764370"/>
            <a:ext cx="1905000" cy="544640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91350" y="4680359"/>
            <a:ext cx="2152650" cy="628650"/>
          </a:xfrm>
          <a:prstGeom prst="rect">
            <a:avLst/>
          </a:prstGeom>
        </p:spPr>
      </p:pic>
      <p:pic>
        <p:nvPicPr>
          <p:cNvPr id="29" name="Picture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348460" y="5627658"/>
            <a:ext cx="2896870" cy="67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2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77913"/>
            <a:ext cx="27432000" cy="0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144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88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10000" y="1077913"/>
            <a:ext cx="0" cy="5810567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0"/>
            <a:ext cx="9144000" cy="10779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Twin Rivers Elementary/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Intermediate School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McKeesport, PA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CHERRY Q. LU | 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CONSTRUCTION </a:t>
            </a: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OPTION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2190680" cy="107815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-6934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 useBgFill="1">
        <p:nvSpPr>
          <p:cNvPr id="36" name="TextBox 35"/>
          <p:cNvSpPr txBox="1"/>
          <p:nvPr/>
        </p:nvSpPr>
        <p:spPr>
          <a:xfrm>
            <a:off x="152400" y="1187961"/>
            <a:ext cx="3352800" cy="55938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Introduction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LEED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2: Value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Cost Analysis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Breadth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Breadth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Schedule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BIM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Appendices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0" y="0"/>
            <a:ext cx="9144000" cy="107791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Analysis III: Schedule Acceleration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+mj-lt"/>
              <a:cs typeface="Aharoni" pitchFamily="2" charset="-79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91000" y="1554480"/>
            <a:ext cx="3624277" cy="779985"/>
          </a:xfrm>
          <a:prstGeom prst="rect">
            <a:avLst/>
          </a:prstGeom>
          <a:noFill/>
        </p:spPr>
        <p:txBody>
          <a:bodyPr wrap="square" lIns="101882" tIns="50941" rIns="101882" bIns="50941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Scenario III: Last Planner System</a:t>
            </a:r>
            <a:endParaRPr lang="en-US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36720" y="2259493"/>
            <a:ext cx="4876800" cy="3103698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b="1" spc="100" dirty="0" smtClean="0"/>
              <a:t>Last Planner System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spc="100" dirty="0" smtClean="0"/>
              <a:t>A very collaborative planning process developed by the Lean Construction Institute.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spc="100" dirty="0" smtClean="0"/>
              <a:t>A process that works backwards from the project’s turnover date and the last activity in the sequence towards the current time and completion stage.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spc="100" dirty="0" smtClean="0"/>
              <a:t>The most current activity will be defined an activity further downstream in the activity sequence.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spc="100" dirty="0" smtClean="0"/>
              <a:t>Requires very high commitment and promises from the project team, especially the management team. </a:t>
            </a:r>
            <a:endParaRPr lang="en-US" sz="1300" spc="100" dirty="0"/>
          </a:p>
        </p:txBody>
      </p:sp>
      <p:sp>
        <p:nvSpPr>
          <p:cNvPr id="30" name="TextBox 29"/>
          <p:cNvSpPr txBox="1"/>
          <p:nvPr/>
        </p:nvSpPr>
        <p:spPr>
          <a:xfrm>
            <a:off x="9997440" y="1544776"/>
            <a:ext cx="8077200" cy="2041869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smtClean="0"/>
              <a:t>Project Features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Need of a recovery plan from the weather impact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High commitment from the project team after the impact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Weekly meeting on schedule catch up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Adoption of extra crews and extra working time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 smtClean="0"/>
          </a:p>
        </p:txBody>
      </p:sp>
      <p:sp>
        <p:nvSpPr>
          <p:cNvPr id="31" name="Rectangle 30"/>
          <p:cNvSpPr/>
          <p:nvPr/>
        </p:nvSpPr>
        <p:spPr>
          <a:xfrm>
            <a:off x="9982200" y="5152922"/>
            <a:ext cx="91744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Implementation of Last Planner Method is highly recommended.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2" name="Picture 31" descr="http://blogs.versionone.com/agile_management/wp-content/uploads/sites/3/2013/01/LastPlanner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4800" y="1679740"/>
            <a:ext cx="5410200" cy="350186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/>
          <p:cNvSpPr txBox="1"/>
          <p:nvPr/>
        </p:nvSpPr>
        <p:spPr>
          <a:xfrm>
            <a:off x="10012680" y="3326496"/>
            <a:ext cx="8077200" cy="1718704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smtClean="0"/>
              <a:t>Method Implementation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New </a:t>
            </a:r>
            <a:r>
              <a:rPr lang="en-US" sz="1400" dirty="0"/>
              <a:t>backward inducted project schedule </a:t>
            </a:r>
            <a:r>
              <a:rPr lang="en-US" sz="1400" dirty="0" smtClean="0"/>
              <a:t>can be developed </a:t>
            </a:r>
            <a:r>
              <a:rPr lang="en-US" sz="1400" dirty="0"/>
              <a:t>with updated schedules of each trade. </a:t>
            </a:r>
            <a:endParaRPr lang="en-US" sz="14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P</a:t>
            </a:r>
            <a:r>
              <a:rPr lang="en-US" sz="1400" dirty="0" smtClean="0"/>
              <a:t>hase </a:t>
            </a:r>
            <a:r>
              <a:rPr lang="en-US" sz="1400" dirty="0"/>
              <a:t>schedule, look-ahead plans, and weekly work plans can be developed and followed-up.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9714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77913"/>
            <a:ext cx="27432000" cy="0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144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88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10000" y="1077913"/>
            <a:ext cx="0" cy="5810567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0"/>
            <a:ext cx="9144000" cy="10779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Twin Rivers Elementary/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Intermediate School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McKeesport, PA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CHERRY Q. LU | 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CONSTRUCTION </a:t>
            </a: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OPTION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2190680" cy="10781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267200" y="2040321"/>
            <a:ext cx="4876800" cy="5873687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smtClean="0"/>
              <a:t>Precautionary Plan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Huge cost and schedule saving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Highly recommended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b="1" dirty="0" smtClean="0"/>
              <a:t>SIPS</a:t>
            </a:r>
            <a:endParaRPr lang="en-US" sz="1400" b="1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Insufficient planning time: limited preparation.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Limited project scope: waste of management resource.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Unforeseen schedule delay: lost value of learning curve.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Relatively high value of change orders: complication of schedule planning</a:t>
            </a:r>
            <a:r>
              <a:rPr lang="en-US" sz="1400" dirty="0" smtClean="0"/>
              <a:t>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Not recommended</a:t>
            </a:r>
          </a:p>
          <a:p>
            <a:pPr>
              <a:lnSpc>
                <a:spcPct val="150000"/>
              </a:lnSpc>
            </a:pPr>
            <a:r>
              <a:rPr lang="en-US" sz="1400" b="1" dirty="0" smtClean="0"/>
              <a:t>Last Planner System</a:t>
            </a:r>
            <a:endParaRPr lang="en-US" sz="14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Recover the lost schedule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Highly recommended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lnSpc>
                <a:spcPct val="150000"/>
              </a:lnSpc>
            </a:pPr>
            <a:endParaRPr lang="en-US" sz="1400" dirty="0" smtClean="0"/>
          </a:p>
          <a:p>
            <a:pPr>
              <a:lnSpc>
                <a:spcPct val="150000"/>
              </a:lnSpc>
            </a:pPr>
            <a:endParaRPr lang="en-US" sz="1300" b="1" u="sng" spc="100" dirty="0"/>
          </a:p>
          <a:p>
            <a:pPr>
              <a:lnSpc>
                <a:spcPct val="150000"/>
              </a:lnSpc>
            </a:pPr>
            <a:endParaRPr lang="en-US" sz="1300" spc="100" dirty="0"/>
          </a:p>
        </p:txBody>
      </p:sp>
      <p:sp>
        <p:nvSpPr>
          <p:cNvPr id="34" name="Rectangle 33"/>
          <p:cNvSpPr/>
          <p:nvPr/>
        </p:nvSpPr>
        <p:spPr>
          <a:xfrm>
            <a:off x="0" y="-6934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 useBgFill="1">
        <p:nvSpPr>
          <p:cNvPr id="36" name="TextBox 35"/>
          <p:cNvSpPr txBox="1"/>
          <p:nvPr/>
        </p:nvSpPr>
        <p:spPr>
          <a:xfrm>
            <a:off x="152400" y="1187961"/>
            <a:ext cx="3352800" cy="55938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Introduction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LEED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2: Value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Cost Analysis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Breadth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Breadth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Schedule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BIM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Appendices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0" y="0"/>
            <a:ext cx="9144000" cy="107791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Analysis III: Schedule Acceleration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+mj-lt"/>
              <a:cs typeface="Aharoni" pitchFamily="2" charset="-79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91000" y="1554480"/>
            <a:ext cx="3624277" cy="440121"/>
          </a:xfrm>
          <a:prstGeom prst="rect">
            <a:avLst/>
          </a:prstGeom>
          <a:noFill/>
        </p:spPr>
        <p:txBody>
          <a:bodyPr wrap="square" lIns="101882" tIns="50941" rIns="101882" bIns="50941">
            <a:spAutoFit/>
          </a:bodyPr>
          <a:lstStyle/>
          <a:p>
            <a:r>
              <a:rPr lang="en-US" sz="22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Summary of Analysis III</a:t>
            </a:r>
            <a:endParaRPr lang="en-US" sz="22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091573"/>
              </p:ext>
            </p:extLst>
          </p:nvPr>
        </p:nvGraphicFramePr>
        <p:xfrm>
          <a:off x="9959022" y="1524000"/>
          <a:ext cx="7719378" cy="47728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99286"/>
                <a:gridCol w="2170555"/>
                <a:gridCol w="1950251"/>
                <a:gridCol w="1799286"/>
              </a:tblGrid>
              <a:tr h="63134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Precautionary &amp; Reaction Plan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SIPS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Last Planner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</a:tr>
              <a:tr h="9752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Advantages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Cost Saving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Schedule Saving</a:t>
                      </a:r>
                      <a:endParaRPr lang="en-US" sz="1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Learning Curve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Collaboration between Trades</a:t>
                      </a:r>
                      <a:endParaRPr lang="en-US" sz="1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Proactive Collaboration of Management Team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61120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Disadvantages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Pre-construction Planning Time</a:t>
                      </a:r>
                      <a:endParaRPr lang="en-US" sz="1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Unforeseen Project Delay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Change Orders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Detailed Planning</a:t>
                      </a:r>
                      <a:endParaRPr lang="en-US" sz="1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Extra Planning Time</a:t>
                      </a:r>
                      <a:endParaRPr lang="en-US" sz="1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3640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r>
                        <a:rPr lang="en-US" sz="1400" dirty="0" smtClean="0">
                          <a:effectLst/>
                        </a:rPr>
                        <a:t>Extra</a:t>
                      </a:r>
                      <a:r>
                        <a:rPr lang="en-US" sz="1400" baseline="0" dirty="0" smtClean="0">
                          <a:effectLst/>
                        </a:rPr>
                        <a:t> commitment </a:t>
                      </a:r>
                      <a:endParaRPr lang="en-US" sz="1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730189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Implementation on Twin Rivers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Huge Cost and Schedule Saving</a:t>
                      </a:r>
                      <a:endParaRPr lang="en-US" sz="1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Unforeseen Project Delay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Change Orders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Lack of Planning</a:t>
                      </a:r>
                      <a:endParaRPr lang="en-US" sz="1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Proactive Collaboration of Management Team</a:t>
                      </a:r>
                      <a:endParaRPr lang="en-US" sz="1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2984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r>
                        <a:rPr lang="en-US" sz="1400" dirty="0" smtClean="0">
                          <a:effectLst/>
                        </a:rPr>
                        <a:t>Recover</a:t>
                      </a:r>
                      <a:r>
                        <a:rPr lang="en-US" sz="1400" baseline="0" dirty="0" smtClean="0">
                          <a:effectLst/>
                        </a:rPr>
                        <a:t> Lost Schedule</a:t>
                      </a:r>
                      <a:endParaRPr lang="en-US" sz="1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11625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Implementation on Public Educational Facility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Risks Control of Unexpected Impact on Project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Pre-fabrication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Repetitive tasks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Collaboration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Sufficient Planning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Integration with Critical Path Method</a:t>
                      </a:r>
                      <a:endParaRPr lang="en-US" sz="1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19" name="Picture 18"/>
          <p:cNvPicPr/>
          <p:nvPr/>
        </p:nvPicPr>
        <p:blipFill>
          <a:blip r:embed="rId4"/>
          <a:stretch>
            <a:fillRect/>
          </a:stretch>
        </p:blipFill>
        <p:spPr>
          <a:xfrm>
            <a:off x="18745200" y="1775195"/>
            <a:ext cx="5105400" cy="361263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8745200" y="5551829"/>
            <a:ext cx="8382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Installation of normal silt fencing is highly recommended.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55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77913"/>
            <a:ext cx="27432000" cy="0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144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88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10000" y="1077913"/>
            <a:ext cx="0" cy="5810567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0"/>
            <a:ext cx="9144000" cy="10779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Twin Rivers Elementary/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Intermediate School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McKeesport, PA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CHERRY Q. LU | 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CONSTRUCTION </a:t>
            </a: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OPTION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2190680" cy="107815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-6934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 useBgFill="1">
        <p:nvSpPr>
          <p:cNvPr id="36" name="TextBox 35"/>
          <p:cNvSpPr txBox="1"/>
          <p:nvPr/>
        </p:nvSpPr>
        <p:spPr>
          <a:xfrm>
            <a:off x="152400" y="1187961"/>
            <a:ext cx="3352800" cy="55938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Introduction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LEED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2: Value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Cost Analysis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Breadth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Breadth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Schedule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BIM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Appendices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0" y="0"/>
            <a:ext cx="9144000" cy="107791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Analysis IV: BIM Implementation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+mj-lt"/>
              <a:cs typeface="Aharoni" pitchFamily="2" charset="-79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67200" y="2057400"/>
            <a:ext cx="4876800" cy="1603288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spc="100" dirty="0" smtClean="0"/>
              <a:t>Potential benefit to operation and maintenance from BIM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spc="100" dirty="0" smtClean="0"/>
              <a:t>Improve construction schedule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spc="100" dirty="0" smtClean="0"/>
              <a:t>Minimize unexpected impact (weather)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spc="100" dirty="0" smtClean="0"/>
              <a:t>Improve project delivery efficiency</a:t>
            </a:r>
            <a:endParaRPr lang="en-US" sz="1300" spc="100" dirty="0"/>
          </a:p>
        </p:txBody>
      </p:sp>
      <p:sp>
        <p:nvSpPr>
          <p:cNvPr id="24" name="Rectangle 23"/>
          <p:cNvSpPr/>
          <p:nvPr/>
        </p:nvSpPr>
        <p:spPr>
          <a:xfrm>
            <a:off x="4191000" y="1554480"/>
            <a:ext cx="3624277" cy="440121"/>
          </a:xfrm>
          <a:prstGeom prst="rect">
            <a:avLst/>
          </a:prstGeom>
          <a:noFill/>
        </p:spPr>
        <p:txBody>
          <a:bodyPr wrap="square" lIns="101882" tIns="50941" rIns="101882" bIns="50941">
            <a:spAutoFit/>
          </a:bodyPr>
          <a:lstStyle/>
          <a:p>
            <a:r>
              <a:rPr lang="en-US" sz="22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Goal of Analysis IV</a:t>
            </a:r>
            <a:endParaRPr lang="en-US" sz="22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29800" y="1789780"/>
            <a:ext cx="7772400" cy="3611530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smtClean="0"/>
              <a:t>Project Features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IPD Project per contract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Minimal integration effort in practice until severe weather impact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Lack of initial collaboration between trades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Multiple design changes and change of orders for value engineering and other purposes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Hearings and decision approval process from the District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Multiple LEED Systems</a:t>
            </a:r>
            <a:endParaRPr lang="en-US" sz="1400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lnSpc>
                <a:spcPct val="150000"/>
              </a:lnSpc>
            </a:pPr>
            <a:endParaRPr lang="en-US" sz="1400" dirty="0" smtClean="0"/>
          </a:p>
          <a:p>
            <a:pPr>
              <a:lnSpc>
                <a:spcPct val="150000"/>
              </a:lnSpc>
            </a:pPr>
            <a:endParaRPr lang="en-US" sz="1300" b="1" u="sng" spc="100" dirty="0"/>
          </a:p>
          <a:p>
            <a:pPr>
              <a:lnSpc>
                <a:spcPct val="150000"/>
              </a:lnSpc>
            </a:pPr>
            <a:endParaRPr lang="en-US" sz="1300" spc="100" dirty="0"/>
          </a:p>
        </p:txBody>
      </p:sp>
      <p:pic>
        <p:nvPicPr>
          <p:cNvPr id="19" name="Picture 18"/>
          <p:cNvPicPr/>
          <p:nvPr/>
        </p:nvPicPr>
        <p:blipFill>
          <a:blip r:embed="rId4"/>
          <a:stretch>
            <a:fillRect/>
          </a:stretch>
        </p:blipFill>
        <p:spPr>
          <a:xfrm>
            <a:off x="19278600" y="1447800"/>
            <a:ext cx="5638800" cy="4343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040600" y="5881300"/>
            <a:ext cx="46891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The Pennsylvania State University BIM Execution Planning Guide </a:t>
            </a:r>
          </a:p>
        </p:txBody>
      </p:sp>
    </p:spTree>
    <p:extLst>
      <p:ext uri="{BB962C8B-B14F-4D97-AF65-F5344CB8AC3E}">
        <p14:creationId xmlns:p14="http://schemas.microsoft.com/office/powerpoint/2010/main" val="352317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77913"/>
            <a:ext cx="27432000" cy="0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144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88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10000" y="1077913"/>
            <a:ext cx="0" cy="5810567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0"/>
            <a:ext cx="9144000" cy="10779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Twin Rivers Elementary/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Intermediate School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McKeesport, PA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CHERRY Q. LU | 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CONSTRUCTION </a:t>
            </a: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OPTION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2190680" cy="107815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-6934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 useBgFill="1">
        <p:nvSpPr>
          <p:cNvPr id="36" name="TextBox 35"/>
          <p:cNvSpPr txBox="1"/>
          <p:nvPr/>
        </p:nvSpPr>
        <p:spPr>
          <a:xfrm>
            <a:off x="152400" y="1187961"/>
            <a:ext cx="3352800" cy="55938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Introduction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LEED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2: Value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Cost Analysis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Breadth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Breadth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Schedule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BIM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Appendices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0" y="0"/>
            <a:ext cx="9144000" cy="107791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Analysis IV: BIM Implementation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+mj-lt"/>
              <a:cs typeface="Aharoni" pitchFamily="2" charset="-79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050000" y="5562600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American Canyon High School, CA</a:t>
            </a:r>
            <a:endParaRPr lang="en-US" sz="12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9784080" y="1861217"/>
            <a:ext cx="7696200" cy="1995703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b="1" spc="100" dirty="0" smtClean="0"/>
              <a:t>Uniqueness</a:t>
            </a:r>
            <a:r>
              <a:rPr lang="en-US" sz="1300" spc="100" dirty="0" smtClean="0"/>
              <a:t>: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spc="100" dirty="0" smtClean="0"/>
              <a:t>Project value of $ 160 million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spc="100" dirty="0" smtClean="0"/>
              <a:t>7 two-stories buildings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spc="100" dirty="0" smtClean="0"/>
              <a:t>260,000 square feet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spc="100" dirty="0" smtClean="0"/>
          </a:p>
          <a:p>
            <a:pPr>
              <a:lnSpc>
                <a:spcPct val="150000"/>
              </a:lnSpc>
            </a:pPr>
            <a:endParaRPr lang="en-US" sz="1300" spc="100" dirty="0"/>
          </a:p>
        </p:txBody>
      </p:sp>
      <p:sp>
        <p:nvSpPr>
          <p:cNvPr id="26" name="Rectangle 25"/>
          <p:cNvSpPr/>
          <p:nvPr/>
        </p:nvSpPr>
        <p:spPr>
          <a:xfrm>
            <a:off x="4297680" y="1301843"/>
            <a:ext cx="3624277" cy="1118540"/>
          </a:xfrm>
          <a:prstGeom prst="rect">
            <a:avLst/>
          </a:prstGeom>
          <a:noFill/>
        </p:spPr>
        <p:txBody>
          <a:bodyPr wrap="square" lIns="101882" tIns="50941" rIns="101882" bIns="50941">
            <a:spAutoFit/>
          </a:bodyPr>
          <a:lstStyle/>
          <a:p>
            <a:r>
              <a:rPr lang="en-US" sz="22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Case Study I:</a:t>
            </a:r>
          </a:p>
          <a:p>
            <a:r>
              <a:rPr lang="en-US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American Canyon High School</a:t>
            </a:r>
            <a:endParaRPr lang="en-US" sz="22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784080" y="3617056"/>
            <a:ext cx="7696200" cy="2203452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b="1" spc="100" dirty="0" smtClean="0"/>
              <a:t>Lessons Learned</a:t>
            </a:r>
            <a:r>
              <a:rPr lang="en-US" sz="1300" spc="100" dirty="0" smtClean="0"/>
              <a:t>: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spc="100" dirty="0" smtClean="0"/>
              <a:t>BIM </a:t>
            </a:r>
            <a:r>
              <a:rPr lang="en-US" sz="1300" spc="100" dirty="0"/>
              <a:t>was used </a:t>
            </a:r>
            <a:r>
              <a:rPr lang="en-US" sz="1300" spc="100" dirty="0" smtClean="0"/>
              <a:t>for </a:t>
            </a:r>
            <a:r>
              <a:rPr lang="en-US" sz="1300" spc="100" dirty="0"/>
              <a:t>conceptual </a:t>
            </a:r>
            <a:r>
              <a:rPr lang="en-US" sz="1300" spc="100" dirty="0" smtClean="0"/>
              <a:t>design; clash </a:t>
            </a:r>
            <a:r>
              <a:rPr lang="en-US" sz="1300" spc="100" dirty="0"/>
              <a:t>detection and building performance testing. </a:t>
            </a:r>
            <a:endParaRPr lang="en-US" sz="1300" spc="1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spc="100" dirty="0" smtClean="0"/>
              <a:t>BIM also </a:t>
            </a:r>
            <a:r>
              <a:rPr lang="en-US" sz="1300" spc="100" dirty="0"/>
              <a:t>used for </a:t>
            </a:r>
            <a:r>
              <a:rPr lang="en-US" sz="1300" spc="100" dirty="0" smtClean="0"/>
              <a:t>daylighting </a:t>
            </a:r>
            <a:r>
              <a:rPr lang="en-US" sz="1300" spc="100" dirty="0"/>
              <a:t>design. </a:t>
            </a:r>
            <a:endParaRPr lang="en-US" sz="1300" spc="1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spc="100" dirty="0" smtClean="0"/>
              <a:t>BIM aided </a:t>
            </a:r>
            <a:r>
              <a:rPr lang="en-US" sz="1300" spc="100" dirty="0"/>
              <a:t>in the erection of steel member for the </a:t>
            </a:r>
            <a:r>
              <a:rPr lang="en-US" sz="1300" spc="100" dirty="0" smtClean="0"/>
              <a:t>project</a:t>
            </a:r>
            <a:endParaRPr lang="en-US" sz="1300" spc="1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300" spc="100" dirty="0"/>
          </a:p>
          <a:p>
            <a:pPr>
              <a:lnSpc>
                <a:spcPct val="150000"/>
              </a:lnSpc>
            </a:pPr>
            <a:endParaRPr lang="en-US" sz="1300" spc="100" dirty="0"/>
          </a:p>
        </p:txBody>
      </p:sp>
      <p:sp>
        <p:nvSpPr>
          <p:cNvPr id="20" name="Rectangle 19"/>
          <p:cNvSpPr/>
          <p:nvPr/>
        </p:nvSpPr>
        <p:spPr>
          <a:xfrm>
            <a:off x="4114800" y="2362200"/>
            <a:ext cx="41910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1">
              <a:lnSpc>
                <a:spcPct val="200000"/>
              </a:lnSpc>
            </a:pPr>
            <a:r>
              <a:rPr lang="en-US" sz="1300" b="1" spc="100" dirty="0"/>
              <a:t>Similarities: </a:t>
            </a:r>
          </a:p>
          <a:p>
            <a:pPr lvl="1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1300" spc="100" dirty="0" smtClean="0"/>
              <a:t>LEED Certified Public Middle </a:t>
            </a:r>
            <a:r>
              <a:rPr lang="en-US" sz="1300" spc="100" dirty="0"/>
              <a:t>School </a:t>
            </a:r>
            <a:endParaRPr lang="en-US" sz="1300" spc="100" dirty="0" smtClean="0"/>
          </a:p>
          <a:p>
            <a:pPr lvl="1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1300" spc="100" dirty="0" smtClean="0"/>
              <a:t>Geothermal HVAC system</a:t>
            </a:r>
            <a:endParaRPr lang="en-US" sz="1300" spc="100" dirty="0"/>
          </a:p>
          <a:p>
            <a:pPr lvl="1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1300" spc="100" dirty="0"/>
              <a:t>Hearing and decision process </a:t>
            </a:r>
            <a:endParaRPr lang="en-US" sz="1300" spc="100" dirty="0" smtClean="0"/>
          </a:p>
          <a:p>
            <a:pPr lvl="1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1300" spc="100" dirty="0" smtClean="0"/>
              <a:t>Renewable energy (solar)</a:t>
            </a:r>
          </a:p>
          <a:p>
            <a:pPr lvl="1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1300" spc="100" dirty="0" smtClean="0"/>
              <a:t>Fast-tracked (2 year of construction time)</a:t>
            </a:r>
            <a:endParaRPr lang="en-US" sz="1300" spc="1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1400" y="1400839"/>
            <a:ext cx="54483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97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77913"/>
            <a:ext cx="27432000" cy="0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144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88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10000" y="1077913"/>
            <a:ext cx="0" cy="5810567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0"/>
            <a:ext cx="9144000" cy="10779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Twin Rivers Elementary/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Intermediate School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McKeesport, PA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CHERRY Q. LU | 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CONSTRUCTION </a:t>
            </a: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OPTION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2190680" cy="107815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-6934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 useBgFill="1">
        <p:nvSpPr>
          <p:cNvPr id="36" name="TextBox 35"/>
          <p:cNvSpPr txBox="1"/>
          <p:nvPr/>
        </p:nvSpPr>
        <p:spPr>
          <a:xfrm>
            <a:off x="152400" y="1187961"/>
            <a:ext cx="3352800" cy="55938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Introduction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LEED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2: Value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Cost Analysis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Breadth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Breadth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Schedule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BIM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Appendices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0" y="0"/>
            <a:ext cx="9144000" cy="107791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Analysis IV: BIM Implementation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+mj-lt"/>
              <a:cs typeface="Aharoni" pitchFamily="2" charset="-79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050000" y="6037288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WHATCOM MIDDLE SCHOOL, WA</a:t>
            </a:r>
            <a:endParaRPr lang="en-US" sz="12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9784080" y="1861217"/>
            <a:ext cx="7696200" cy="1995703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b="1" spc="100" dirty="0" smtClean="0"/>
              <a:t>Uniqueness</a:t>
            </a:r>
            <a:r>
              <a:rPr lang="en-US" sz="1300" spc="100" dirty="0" smtClean="0"/>
              <a:t>: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spc="100" dirty="0" smtClean="0"/>
              <a:t>Complex </a:t>
            </a:r>
            <a:r>
              <a:rPr lang="en-US" sz="1400" spc="100" dirty="0"/>
              <a:t>amalgam of the building</a:t>
            </a:r>
            <a:endParaRPr lang="en-US" sz="1400" spc="1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spc="100" dirty="0" smtClean="0"/>
              <a:t>Established a LEED study committee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spc="100" dirty="0" smtClean="0"/>
              <a:t>A vehicle for local business and professional leaders to lend their expertise toward school construction.</a:t>
            </a:r>
            <a:endParaRPr lang="en-US" sz="1300" spc="100" dirty="0"/>
          </a:p>
          <a:p>
            <a:pPr>
              <a:lnSpc>
                <a:spcPct val="150000"/>
              </a:lnSpc>
            </a:pPr>
            <a:endParaRPr lang="en-US" sz="1300" spc="100" dirty="0"/>
          </a:p>
        </p:txBody>
      </p:sp>
      <p:sp>
        <p:nvSpPr>
          <p:cNvPr id="26" name="Rectangle 25"/>
          <p:cNvSpPr/>
          <p:nvPr/>
        </p:nvSpPr>
        <p:spPr>
          <a:xfrm>
            <a:off x="4145280" y="1582215"/>
            <a:ext cx="3624277" cy="779985"/>
          </a:xfrm>
          <a:prstGeom prst="rect">
            <a:avLst/>
          </a:prstGeom>
          <a:noFill/>
        </p:spPr>
        <p:txBody>
          <a:bodyPr wrap="square" lIns="101882" tIns="50941" rIns="101882" bIns="50941">
            <a:spAutoFit/>
          </a:bodyPr>
          <a:lstStyle/>
          <a:p>
            <a:r>
              <a:rPr lang="en-US" sz="22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Case Study II:</a:t>
            </a:r>
          </a:p>
          <a:p>
            <a:r>
              <a:rPr lang="en-US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Whatcom Middle School</a:t>
            </a:r>
            <a:endParaRPr lang="en-US" sz="22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14800" y="2362200"/>
            <a:ext cx="44196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1">
              <a:lnSpc>
                <a:spcPct val="200000"/>
              </a:lnSpc>
            </a:pPr>
            <a:r>
              <a:rPr lang="en-US" sz="1300" b="1" spc="100" dirty="0"/>
              <a:t>Similarities: </a:t>
            </a:r>
          </a:p>
          <a:p>
            <a:pPr lvl="1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1300" spc="100" dirty="0" smtClean="0"/>
              <a:t>Re-construction of previously existed school</a:t>
            </a:r>
            <a:endParaRPr lang="en-US" sz="1300" spc="100" dirty="0"/>
          </a:p>
          <a:p>
            <a:pPr lvl="1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1300" spc="100" dirty="0" smtClean="0"/>
              <a:t>Symmetry structural</a:t>
            </a:r>
          </a:p>
          <a:p>
            <a:pPr lvl="1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1300" spc="100" dirty="0" smtClean="0"/>
              <a:t>Aggressive schedule</a:t>
            </a:r>
          </a:p>
          <a:p>
            <a:pPr lvl="1" indent="-342900">
              <a:lnSpc>
                <a:spcPct val="200000"/>
              </a:lnSpc>
              <a:buFont typeface="Arial" pitchFamily="34" charset="0"/>
              <a:buChar char="•"/>
            </a:pPr>
            <a:endParaRPr lang="en-US" sz="1300" spc="100" dirty="0"/>
          </a:p>
        </p:txBody>
      </p:sp>
      <p:sp>
        <p:nvSpPr>
          <p:cNvPr id="29" name="TextBox 28"/>
          <p:cNvSpPr txBox="1"/>
          <p:nvPr/>
        </p:nvSpPr>
        <p:spPr>
          <a:xfrm>
            <a:off x="9784080" y="3856920"/>
            <a:ext cx="7696200" cy="1603288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b="1" spc="100" dirty="0" smtClean="0"/>
              <a:t>Lessons Learned</a:t>
            </a:r>
            <a:r>
              <a:rPr lang="en-US" sz="1300" spc="100" dirty="0" smtClean="0"/>
              <a:t>: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spc="100" dirty="0" smtClean="0"/>
              <a:t>Major </a:t>
            </a:r>
            <a:r>
              <a:rPr lang="en-US" sz="1300" spc="100" dirty="0"/>
              <a:t>use </a:t>
            </a:r>
            <a:r>
              <a:rPr lang="en-US" sz="1300" spc="100" dirty="0" smtClean="0"/>
              <a:t>is during </a:t>
            </a:r>
            <a:r>
              <a:rPr lang="en-US" sz="1300" spc="100" dirty="0"/>
              <a:t>the construction </a:t>
            </a:r>
            <a:r>
              <a:rPr lang="en-US" sz="1300" spc="100" dirty="0" smtClean="0"/>
              <a:t>phase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spc="100" dirty="0" smtClean="0"/>
              <a:t>Colored-coded </a:t>
            </a:r>
            <a:r>
              <a:rPr lang="en-US" sz="1300" spc="100" dirty="0"/>
              <a:t>material </a:t>
            </a:r>
            <a:endParaRPr lang="en-US" sz="1300" spc="1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spc="100" dirty="0" smtClean="0"/>
              <a:t>Improvement of project </a:t>
            </a:r>
            <a:r>
              <a:rPr lang="en-US" sz="1300" spc="100" dirty="0"/>
              <a:t>team </a:t>
            </a:r>
            <a:r>
              <a:rPr lang="en-US" sz="1300" spc="100" dirty="0" smtClean="0"/>
              <a:t>coordination to </a:t>
            </a:r>
            <a:r>
              <a:rPr lang="en-US" sz="1300" spc="100" dirty="0"/>
              <a:t>resolve the problem of design </a:t>
            </a:r>
            <a:r>
              <a:rPr lang="en-US" sz="1300" spc="100" dirty="0" smtClean="0"/>
              <a:t>updates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300" spc="100" dirty="0"/>
          </a:p>
        </p:txBody>
      </p:sp>
      <p:pic>
        <p:nvPicPr>
          <p:cNvPr id="39" name="Picture 3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8800" y="1247609"/>
            <a:ext cx="3767455" cy="469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77913"/>
            <a:ext cx="27432000" cy="0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144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88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10000" y="1077913"/>
            <a:ext cx="0" cy="5810567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0"/>
            <a:ext cx="9144000" cy="10779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Twin Rivers Elementary/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Intermediate School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McKeesport, PA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CHERRY Q. LU | 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CONSTRUCTION </a:t>
            </a: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OPTION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2190680" cy="107815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-6934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 useBgFill="1">
        <p:nvSpPr>
          <p:cNvPr id="36" name="TextBox 35"/>
          <p:cNvSpPr txBox="1"/>
          <p:nvPr/>
        </p:nvSpPr>
        <p:spPr>
          <a:xfrm>
            <a:off x="152400" y="1187961"/>
            <a:ext cx="3352800" cy="55938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Introduction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LEED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2: Value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Cost Analysis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Breadth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Breadth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Schedule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BIM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Appendices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0" y="0"/>
            <a:ext cx="9144000" cy="107791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Analysis IV: BIM Implementation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+mj-lt"/>
              <a:cs typeface="Aharoni" pitchFamily="2" charset="-79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668000" y="1219200"/>
            <a:ext cx="3624277" cy="440121"/>
          </a:xfrm>
          <a:prstGeom prst="rect">
            <a:avLst/>
          </a:prstGeom>
          <a:noFill/>
        </p:spPr>
        <p:txBody>
          <a:bodyPr wrap="square" lIns="101882" tIns="50941" rIns="101882" bIns="50941">
            <a:spAutoFit/>
          </a:bodyPr>
          <a:lstStyle/>
          <a:p>
            <a:r>
              <a:rPr lang="en-US" sz="22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BIM Goals</a:t>
            </a:r>
            <a:endParaRPr lang="en-US" sz="22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977386"/>
              </p:ext>
            </p:extLst>
          </p:nvPr>
        </p:nvGraphicFramePr>
        <p:xfrm>
          <a:off x="10515600" y="1911701"/>
          <a:ext cx="4876800" cy="46584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2122"/>
                <a:gridCol w="1979713"/>
                <a:gridCol w="2154965"/>
              </a:tblGrid>
              <a:tr h="10332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Priority (1-5)</a:t>
                      </a:r>
                      <a:endParaRPr lang="en-US" sz="14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1 - Very Important</a:t>
                      </a:r>
                      <a:endParaRPr lang="en-US" sz="1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Goal Description/</a:t>
                      </a:r>
                      <a:endParaRPr lang="en-US" sz="14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Value added objectives</a:t>
                      </a:r>
                      <a:endParaRPr lang="en-US" sz="1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Potential BIM Uses</a:t>
                      </a:r>
                      <a:endParaRPr lang="en-US" sz="1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</a:tr>
              <a:tr h="4881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Accurate 3D Record Model for Project Team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Record Model, 3D Design/MEP Coordination</a:t>
                      </a:r>
                      <a:endParaRPr lang="en-US" sz="1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</a:tr>
              <a:tr h="4996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Increase Effectiveness of Design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Design Authoring, Design Reviews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</a:tr>
              <a:tr h="4881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Increase Field Productivity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Design Reviews, 3D /MEP Coordination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</a:tr>
              <a:tr h="4881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Increase effectiveness of Sustainable Goals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Engineering Analysis, LEED Evaluation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</a:tr>
              <a:tr h="4881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Lay Out Precautionary Reaction Plan for Unexpected Impacts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Design Reviews, Constructability Analysis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</a:tr>
              <a:tr h="4881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Preparation for Operation and Maintainance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Record Model, </a:t>
                      </a:r>
                      <a:r>
                        <a:rPr lang="en-US" sz="1400" dirty="0" smtClean="0">
                          <a:effectLst/>
                        </a:rPr>
                        <a:t>Assets </a:t>
                      </a:r>
                      <a:r>
                        <a:rPr lang="en-US" sz="1400" dirty="0">
                          <a:effectLst/>
                        </a:rPr>
                        <a:t>Management</a:t>
                      </a:r>
                      <a:endParaRPr lang="en-US" sz="1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110194"/>
              </p:ext>
            </p:extLst>
          </p:nvPr>
        </p:nvGraphicFramePr>
        <p:xfrm>
          <a:off x="4191000" y="1263401"/>
          <a:ext cx="4419601" cy="53677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3806"/>
                <a:gridCol w="776072"/>
                <a:gridCol w="776072"/>
                <a:gridCol w="623651"/>
              </a:tblGrid>
              <a:tr h="369075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Owner Involvement Breakdown for Project Phases</a:t>
                      </a:r>
                      <a:endParaRPr lang="en-US" sz="1300" dirty="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149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Phase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Start Date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End Date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Owner Involvement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83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Project Planning Phase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3/24/2009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12/9/2009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Y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83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Schematic Design Phase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12/9/2009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6/1/2010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Y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83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Design Development Phase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3/1/2010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9/6/2010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Y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83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Construction Documents Phase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4/23/2010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5/5/2011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Y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83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Bidding Phase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5/25/2010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8/225/11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Y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83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Construction Administration Phase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7/8/2010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3/24/2014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Y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83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Construction Phase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5/3/2012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12/13/2013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Y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83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Substantial Completion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12/13/2013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12/13/2013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Y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83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Project Close-out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13/13/2013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3/24/2014</a:t>
                      </a:r>
                      <a:endParaRPr lang="en-US" sz="13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Y</a:t>
                      </a:r>
                      <a:endParaRPr lang="en-US" sz="1300" dirty="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929143"/>
              </p:ext>
            </p:extLst>
          </p:nvPr>
        </p:nvGraphicFramePr>
        <p:xfrm>
          <a:off x="18745200" y="2057400"/>
          <a:ext cx="6857999" cy="42206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2319"/>
                <a:gridCol w="2464772"/>
                <a:gridCol w="2190908"/>
              </a:tblGrid>
              <a:tr h="39878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BIM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IPD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41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Advantages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Fast-Paced Schedule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Share Critical Information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41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41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Disadvantages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Limited Knowledge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Lack of Actual Coordination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41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69288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Implementation on Twin Rivers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Fast-Paced Schedule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Develop O&amp;M Schedule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Enhance Collaboration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41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69288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Implementation on Public Educational Facility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Meet Different Project Uses</a:t>
                      </a:r>
                      <a:endParaRPr lang="en-US" sz="16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Improve Project Schedule</a:t>
                      </a:r>
                      <a:endParaRPr lang="en-US" sz="16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5" name="Rectangle 24"/>
          <p:cNvSpPr/>
          <p:nvPr/>
        </p:nvSpPr>
        <p:spPr>
          <a:xfrm>
            <a:off x="18592800" y="1341120"/>
            <a:ext cx="3624277" cy="440121"/>
          </a:xfrm>
          <a:prstGeom prst="rect">
            <a:avLst/>
          </a:prstGeom>
          <a:noFill/>
        </p:spPr>
        <p:txBody>
          <a:bodyPr wrap="square" lIns="101882" tIns="50941" rIns="101882" bIns="50941">
            <a:spAutoFit/>
          </a:bodyPr>
          <a:lstStyle/>
          <a:p>
            <a:r>
              <a:rPr lang="en-US" sz="22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BIM and IPD</a:t>
            </a:r>
            <a:endParaRPr lang="en-US" sz="22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97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77913"/>
            <a:ext cx="27432000" cy="0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144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88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10000" y="1077913"/>
            <a:ext cx="0" cy="5810567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0"/>
            <a:ext cx="9144000" cy="10779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Twin Rivers Elementary/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Intermediate School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McKeesport, PA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CHERRY Q. LU | 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CONSTRUCTION </a:t>
            </a: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OPTION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2190680" cy="107815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-6934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 useBgFill="1">
        <p:nvSpPr>
          <p:cNvPr id="36" name="TextBox 35"/>
          <p:cNvSpPr txBox="1"/>
          <p:nvPr/>
        </p:nvSpPr>
        <p:spPr>
          <a:xfrm>
            <a:off x="152400" y="1187961"/>
            <a:ext cx="3352800" cy="55938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Introduction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LEED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2: Value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Cost Analysis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Breadth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Breadth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Schedule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BIM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Appendices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0" y="0"/>
            <a:ext cx="9144000" cy="107791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Analysis IV: BIM Implementation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+mj-lt"/>
              <a:cs typeface="Aharoni" pitchFamily="2" charset="-79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1496568"/>
            <a:ext cx="5272087" cy="502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3800" y="1496568"/>
            <a:ext cx="64674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114800" y="2291696"/>
            <a:ext cx="4419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BIM plan tailed to the construction of Twin Rivers School shows benefits to both the construction, planning and the operation phase. 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BIM implementation is highly recommended.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91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77913"/>
            <a:ext cx="27432000" cy="0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144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88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10000" y="1077913"/>
            <a:ext cx="0" cy="5810567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0"/>
            <a:ext cx="9144000" cy="10779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Twin Rivers Elementary/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Intermediate School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McKeesport, PA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CHERRY Q. LU | 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CONSTRUCTION </a:t>
            </a: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OPTION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2190680" cy="107815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-6934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 useBgFill="1">
        <p:nvSpPr>
          <p:cNvPr id="36" name="TextBox 35"/>
          <p:cNvSpPr txBox="1"/>
          <p:nvPr/>
        </p:nvSpPr>
        <p:spPr>
          <a:xfrm>
            <a:off x="152400" y="1187961"/>
            <a:ext cx="3352800" cy="55938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Introduction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LEED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2: Value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Cost Analysis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Breadth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Breadth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Schedule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BIM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Appendices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0" y="0"/>
            <a:ext cx="9144000" cy="107791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Acknowledgement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+mj-lt"/>
              <a:cs typeface="Aharoni" pitchFamily="2" charset="-79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72600" y="1351508"/>
            <a:ext cx="85344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Academic:</a:t>
            </a:r>
            <a:endParaRPr lang="en-US" sz="1800" dirty="0"/>
          </a:p>
          <a:p>
            <a:r>
              <a:rPr lang="en-US" sz="1800" dirty="0"/>
              <a:t>Penn State Architectural Engineering Faculty</a:t>
            </a:r>
          </a:p>
          <a:p>
            <a:r>
              <a:rPr lang="en-US" sz="1800" dirty="0"/>
              <a:t>Dr. Ray Sowers</a:t>
            </a:r>
          </a:p>
          <a:p>
            <a:r>
              <a:rPr lang="en-US" sz="1800" dirty="0"/>
              <a:t>Dr. Robert </a:t>
            </a:r>
            <a:r>
              <a:rPr lang="en-US" sz="1800" dirty="0" err="1"/>
              <a:t>Leicht</a:t>
            </a:r>
            <a:endParaRPr lang="en-US" sz="1800" dirty="0"/>
          </a:p>
          <a:p>
            <a:r>
              <a:rPr lang="en-US" sz="1800" dirty="0"/>
              <a:t>Dr. Craig </a:t>
            </a:r>
            <a:r>
              <a:rPr lang="en-US" sz="1800" dirty="0" err="1"/>
              <a:t>Dubler</a:t>
            </a:r>
            <a:endParaRPr lang="en-US" sz="1800" dirty="0"/>
          </a:p>
          <a:p>
            <a:r>
              <a:rPr lang="en-US" sz="1800" dirty="0"/>
              <a:t> </a:t>
            </a:r>
          </a:p>
          <a:p>
            <a:r>
              <a:rPr lang="en-US" sz="1800" b="1" dirty="0"/>
              <a:t>Industrials:</a:t>
            </a:r>
            <a:endParaRPr lang="en-US" sz="1800" dirty="0"/>
          </a:p>
          <a:p>
            <a:r>
              <a:rPr lang="en-US" sz="1800" dirty="0"/>
              <a:t>JC Pierce LLC</a:t>
            </a:r>
          </a:p>
          <a:p>
            <a:r>
              <a:rPr lang="en-US" sz="1800" dirty="0"/>
              <a:t>PJ Dick INC</a:t>
            </a:r>
          </a:p>
          <a:p>
            <a:r>
              <a:rPr lang="en-US" sz="1800" dirty="0"/>
              <a:t>Loftus Engineers INC</a:t>
            </a:r>
          </a:p>
          <a:p>
            <a:r>
              <a:rPr lang="en-US" sz="1800" dirty="0" err="1"/>
              <a:t>Gurtner</a:t>
            </a:r>
            <a:r>
              <a:rPr lang="en-US" sz="1800" dirty="0"/>
              <a:t> Construction LLC</a:t>
            </a:r>
          </a:p>
          <a:p>
            <a:r>
              <a:rPr lang="en-US" sz="1800" b="1" dirty="0"/>
              <a:t> </a:t>
            </a:r>
            <a:endParaRPr lang="en-US" sz="1800" dirty="0"/>
          </a:p>
          <a:p>
            <a:r>
              <a:rPr lang="en-US" sz="1800" b="1" dirty="0"/>
              <a:t>Special Thanks:</a:t>
            </a:r>
            <a:endParaRPr lang="en-US" sz="1800" dirty="0"/>
          </a:p>
          <a:p>
            <a:r>
              <a:rPr lang="en-US" sz="1800" dirty="0"/>
              <a:t>David </a:t>
            </a:r>
            <a:r>
              <a:rPr lang="en-US" sz="1800" dirty="0" err="1"/>
              <a:t>Nitchkey</a:t>
            </a:r>
            <a:endParaRPr lang="en-US" sz="1800" dirty="0"/>
          </a:p>
          <a:p>
            <a:r>
              <a:rPr lang="en-US" sz="1800" dirty="0"/>
              <a:t>Ryan </a:t>
            </a:r>
            <a:r>
              <a:rPr lang="en-US" sz="1800" dirty="0" err="1"/>
              <a:t>Mangan</a:t>
            </a:r>
            <a:endParaRPr lang="en-US" sz="1800" dirty="0"/>
          </a:p>
          <a:p>
            <a:r>
              <a:rPr lang="en-US" sz="1800" dirty="0"/>
              <a:t>The Twin Rivers Elementary/Intermediate School Project Team</a:t>
            </a:r>
          </a:p>
          <a:p>
            <a:r>
              <a:rPr lang="en-US" sz="1800" dirty="0"/>
              <a:t>PACE Industry Members</a:t>
            </a:r>
          </a:p>
          <a:p>
            <a:r>
              <a:rPr lang="en-US" sz="1800" dirty="0"/>
              <a:t>My Family and Friends</a:t>
            </a:r>
          </a:p>
        </p:txBody>
      </p:sp>
      <p:sp>
        <p:nvSpPr>
          <p:cNvPr id="3" name="Rectangle 2"/>
          <p:cNvSpPr/>
          <p:nvPr/>
        </p:nvSpPr>
        <p:spPr>
          <a:xfrm>
            <a:off x="19507200" y="2209800"/>
            <a:ext cx="45195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Thank you!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047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77913"/>
            <a:ext cx="27432000" cy="0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144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88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10000" y="1077913"/>
            <a:ext cx="0" cy="5810567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0"/>
            <a:ext cx="9144000" cy="10779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Twin Rivers Elementary/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Intermediate School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McKeesport, PA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CHERRY Q. LU | 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CONSTRUCTION </a:t>
            </a: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OPTION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2190680" cy="107815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-6934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 useBgFill="1">
        <p:nvSpPr>
          <p:cNvPr id="36" name="TextBox 35"/>
          <p:cNvSpPr txBox="1"/>
          <p:nvPr/>
        </p:nvSpPr>
        <p:spPr>
          <a:xfrm>
            <a:off x="152400" y="1187961"/>
            <a:ext cx="3352800" cy="55938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Introduction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LEED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2: Value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Cost Analysis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Breadth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Breadth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Schedule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BIM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Appendices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0" y="0"/>
            <a:ext cx="9144000" cy="107791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References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+mj-lt"/>
              <a:cs typeface="Aharoni" pitchFamily="2" charset="-79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72600" y="1351508"/>
            <a:ext cx="8534400" cy="4899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/>
              <a:t>"BIM: A Better View of Maintenance." </a:t>
            </a:r>
            <a:r>
              <a:rPr lang="en-US" sz="1400" i="1" dirty="0" err="1"/>
              <a:t>Facilitiesnet</a:t>
            </a:r>
            <a:r>
              <a:rPr lang="en-US" sz="1400" dirty="0"/>
              <a:t>. </a:t>
            </a:r>
            <a:r>
              <a:rPr lang="en-US" sz="1400" dirty="0" err="1"/>
              <a:t>N.p</a:t>
            </a:r>
            <a:r>
              <a:rPr lang="en-US" sz="1400" dirty="0"/>
              <a:t>., </a:t>
            </a:r>
            <a:r>
              <a:rPr lang="en-US" sz="1400" dirty="0" err="1"/>
              <a:t>n.d.</a:t>
            </a:r>
            <a:r>
              <a:rPr lang="en-US" sz="1400" dirty="0"/>
              <a:t> Web. 16 Dec. 2013. 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"Building Information Modeling (BIM) at Whatcom Middle School" </a:t>
            </a:r>
            <a:r>
              <a:rPr lang="en-US" sz="1400" i="1" dirty="0"/>
              <a:t>Reid Our Blog</a:t>
            </a:r>
            <a:r>
              <a:rPr lang="en-US" sz="1400" dirty="0"/>
              <a:t>. </a:t>
            </a:r>
            <a:r>
              <a:rPr lang="en-US" sz="1400" dirty="0" err="1"/>
              <a:t>N.p</a:t>
            </a:r>
            <a:r>
              <a:rPr lang="en-US" sz="1400" dirty="0"/>
              <a:t>., </a:t>
            </a:r>
            <a:r>
              <a:rPr lang="en-US" sz="1400" dirty="0" err="1"/>
              <a:t>n.d.</a:t>
            </a:r>
            <a:r>
              <a:rPr lang="en-US" sz="1400" dirty="0"/>
              <a:t> Web. Jan. 2014. </a:t>
            </a:r>
          </a:p>
          <a:p>
            <a:pPr>
              <a:lnSpc>
                <a:spcPct val="150000"/>
              </a:lnSpc>
            </a:pPr>
            <a:r>
              <a:rPr lang="fr-FR" sz="1400" dirty="0"/>
              <a:t>"</a:t>
            </a:r>
            <a:r>
              <a:rPr lang="fr-FR" sz="1400" dirty="0" err="1"/>
              <a:t>Contract</a:t>
            </a:r>
            <a:r>
              <a:rPr lang="fr-FR" sz="1400" dirty="0"/>
              <a:t> </a:t>
            </a:r>
            <a:r>
              <a:rPr lang="fr-FR" sz="1400" dirty="0" err="1"/>
              <a:t>DocumentsContract</a:t>
            </a:r>
            <a:r>
              <a:rPr lang="fr-FR" sz="1400" dirty="0"/>
              <a:t> Documents." </a:t>
            </a:r>
            <a:r>
              <a:rPr lang="fr-FR" sz="1400" i="1" dirty="0"/>
              <a:t>AIA RSS</a:t>
            </a:r>
            <a:r>
              <a:rPr lang="fr-FR" sz="1400" dirty="0"/>
              <a:t>. </a:t>
            </a:r>
            <a:r>
              <a:rPr lang="fr-FR" sz="1400" dirty="0" err="1"/>
              <a:t>N.p</a:t>
            </a:r>
            <a:r>
              <a:rPr lang="fr-FR" sz="1400" dirty="0"/>
              <a:t>., </a:t>
            </a:r>
            <a:r>
              <a:rPr lang="fr-FR" sz="1400" dirty="0" err="1"/>
              <a:t>n.d</a:t>
            </a:r>
            <a:r>
              <a:rPr lang="fr-FR" sz="1400" dirty="0"/>
              <a:t>. Web. 13 </a:t>
            </a:r>
            <a:r>
              <a:rPr lang="fr-FR" sz="1400" dirty="0" err="1"/>
              <a:t>Dec</a:t>
            </a:r>
            <a:r>
              <a:rPr lang="fr-FR" sz="1400" dirty="0"/>
              <a:t>. 2012. 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/>
              <a:t>"Mount </a:t>
            </a:r>
            <a:r>
              <a:rPr lang="en-US" sz="1400" dirty="0" err="1"/>
              <a:t>Nittany</a:t>
            </a:r>
            <a:r>
              <a:rPr lang="en-US" sz="1400" dirty="0"/>
              <a:t> Elementary." </a:t>
            </a:r>
            <a:r>
              <a:rPr lang="en-US" sz="1400" i="1" dirty="0"/>
              <a:t>/ Home Page</a:t>
            </a:r>
            <a:r>
              <a:rPr lang="en-US" sz="1400" dirty="0"/>
              <a:t>. </a:t>
            </a:r>
            <a:r>
              <a:rPr lang="en-US" sz="1400" dirty="0" err="1"/>
              <a:t>N.p</a:t>
            </a:r>
            <a:r>
              <a:rPr lang="en-US" sz="1400" dirty="0"/>
              <a:t>., </a:t>
            </a:r>
            <a:r>
              <a:rPr lang="en-US" sz="1400" dirty="0" err="1"/>
              <a:t>n.d.</a:t>
            </a:r>
            <a:r>
              <a:rPr lang="en-US" sz="1400" dirty="0"/>
              <a:t> Web. 12 Mar. 2014. 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"NCEF Resource List: Building Information Modeling (BIM) and Educational Facilities." </a:t>
            </a:r>
            <a:r>
              <a:rPr lang="en-US" sz="1400" i="1" dirty="0"/>
              <a:t>NCEF Resource List: Building Information Modeling (BIM) and Educational Facilities</a:t>
            </a:r>
            <a:r>
              <a:rPr lang="en-US" sz="1400" dirty="0"/>
              <a:t>. </a:t>
            </a:r>
            <a:r>
              <a:rPr lang="en-US" sz="1400" dirty="0" err="1"/>
              <a:t>N.p</a:t>
            </a:r>
            <a:r>
              <a:rPr lang="en-US" sz="1400" dirty="0"/>
              <a:t>., </a:t>
            </a:r>
            <a:r>
              <a:rPr lang="en-US" sz="1400" dirty="0" err="1"/>
              <a:t>n.d.</a:t>
            </a:r>
            <a:r>
              <a:rPr lang="en-US" sz="1400" dirty="0"/>
              <a:t> Web. 19 Jan. 2014. 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"Program Details." </a:t>
            </a:r>
            <a:r>
              <a:rPr lang="en-US" sz="1400" i="1" dirty="0"/>
              <a:t>Wind Energy at Penn State: Pennsylvania Wind for Schools</a:t>
            </a:r>
            <a:r>
              <a:rPr lang="en-US" sz="1400" dirty="0"/>
              <a:t>. </a:t>
            </a:r>
            <a:r>
              <a:rPr lang="en-US" sz="1400" dirty="0" err="1"/>
              <a:t>N.p</a:t>
            </a:r>
            <a:r>
              <a:rPr lang="en-US" sz="1400" dirty="0"/>
              <a:t>., </a:t>
            </a:r>
            <a:r>
              <a:rPr lang="en-US" sz="1400" dirty="0" err="1"/>
              <a:t>n.d.</a:t>
            </a:r>
            <a:r>
              <a:rPr lang="en-US" sz="1400" dirty="0"/>
              <a:t> Web. 13 Apr. 2014. 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"State College Area School District." </a:t>
            </a:r>
            <a:r>
              <a:rPr lang="en-US" sz="1400" i="1" dirty="0"/>
              <a:t>State College Area School District / Home Page</a:t>
            </a:r>
            <a:r>
              <a:rPr lang="en-US" sz="1400" dirty="0"/>
              <a:t>. </a:t>
            </a:r>
            <a:r>
              <a:rPr lang="en-US" sz="1400" dirty="0" err="1"/>
              <a:t>N.p</a:t>
            </a:r>
            <a:r>
              <a:rPr lang="en-US" sz="1400" dirty="0"/>
              <a:t>., </a:t>
            </a:r>
            <a:r>
              <a:rPr lang="en-US" sz="1400" dirty="0" err="1"/>
              <a:t>n.d.</a:t>
            </a:r>
            <a:r>
              <a:rPr lang="en-US" sz="1400" dirty="0"/>
              <a:t> Web. 2 Apr. 2014. 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"Wind for Schools Affiliate Projects." </a:t>
            </a:r>
            <a:r>
              <a:rPr lang="en-US" sz="1400" i="1" dirty="0"/>
              <a:t>Stakeholder Engagement and Outreach:</a:t>
            </a:r>
            <a:r>
              <a:rPr lang="en-US" sz="1400" dirty="0"/>
              <a:t>. </a:t>
            </a:r>
            <a:r>
              <a:rPr lang="en-US" sz="1400" dirty="0" err="1"/>
              <a:t>N.p</a:t>
            </a:r>
            <a:r>
              <a:rPr lang="en-US" sz="1400" dirty="0"/>
              <a:t>., </a:t>
            </a:r>
            <a:r>
              <a:rPr lang="en-US" sz="1400" dirty="0" err="1"/>
              <a:t>n.d.</a:t>
            </a:r>
            <a:r>
              <a:rPr lang="en-US" sz="1400" dirty="0"/>
              <a:t> Web. 13 Apr. 2014. 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"Wind for Schools Project Gains Traction in Pennsylvania." </a:t>
            </a:r>
            <a:r>
              <a:rPr lang="en-US" sz="1400" i="1" dirty="0"/>
              <a:t>NREL: Technology Deployment -</a:t>
            </a:r>
            <a:r>
              <a:rPr lang="en-US" sz="1400" dirty="0"/>
              <a:t>. </a:t>
            </a:r>
            <a:r>
              <a:rPr lang="en-US" sz="1400" dirty="0" err="1"/>
              <a:t>N.p</a:t>
            </a:r>
            <a:r>
              <a:rPr lang="en-US" sz="1400" dirty="0"/>
              <a:t>., </a:t>
            </a:r>
            <a:r>
              <a:rPr lang="en-US" sz="1400" dirty="0" err="1"/>
              <a:t>n.d.</a:t>
            </a:r>
            <a:r>
              <a:rPr lang="en-US" sz="1400" dirty="0"/>
              <a:t> Web. 9 Mar. 2014. </a:t>
            </a:r>
          </a:p>
        </p:txBody>
      </p:sp>
    </p:spTree>
    <p:extLst>
      <p:ext uri="{BB962C8B-B14F-4D97-AF65-F5344CB8AC3E}">
        <p14:creationId xmlns:p14="http://schemas.microsoft.com/office/powerpoint/2010/main" val="147164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77913"/>
            <a:ext cx="27432000" cy="0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144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88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10000" y="1077913"/>
            <a:ext cx="0" cy="5810567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0"/>
            <a:ext cx="9144000" cy="10779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Twin Rivers Elementary/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Intermediate School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McKeesport, PA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CHERRY Q. LU | 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CONSTRUCTION </a:t>
            </a: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OPTION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2190680" cy="107815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-6934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 useBgFill="1">
        <p:nvSpPr>
          <p:cNvPr id="36" name="TextBox 35"/>
          <p:cNvSpPr txBox="1"/>
          <p:nvPr/>
        </p:nvSpPr>
        <p:spPr>
          <a:xfrm>
            <a:off x="152400" y="1187961"/>
            <a:ext cx="3352800" cy="55938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Introduction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LEED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2: Value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Cost Analysis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Breadth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Breadth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Schedule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BIM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Appendices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0" y="0"/>
            <a:ext cx="9144000" cy="107791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Appendices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+mj-lt"/>
              <a:cs typeface="Aharoni" pitchFamily="2" charset="-79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98790" y="1218441"/>
            <a:ext cx="35125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Project Organization Chart</a:t>
            </a: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929153164"/>
              </p:ext>
            </p:extLst>
          </p:nvPr>
        </p:nvGraphicFramePr>
        <p:xfrm>
          <a:off x="10220960" y="1649328"/>
          <a:ext cx="7686040" cy="4667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5204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9144000" y="0"/>
            <a:ext cx="9144000" cy="107791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PROJECT BACKGROUND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+mj-lt"/>
              <a:cs typeface="Aharoni" pitchFamily="2" charset="-79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77913"/>
            <a:ext cx="27432000" cy="0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144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88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10000" y="1077913"/>
            <a:ext cx="0" cy="5810567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507200" y="6123801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CONSTRUCTION SEQUENCING DIAGRAM</a:t>
            </a:r>
            <a:endParaRPr lang="en-US" sz="12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9144000" cy="10779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Twin Rivers Elementary/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Intermediate School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McKeesport, PA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CHERRY Q. LU | 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CONSTRUCTION </a:t>
            </a: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OPTION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2190680" cy="10781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191000" y="1312479"/>
            <a:ext cx="3624277" cy="440121"/>
          </a:xfrm>
          <a:prstGeom prst="rect">
            <a:avLst/>
          </a:prstGeom>
          <a:noFill/>
        </p:spPr>
        <p:txBody>
          <a:bodyPr wrap="square" lIns="101882" tIns="50941" rIns="101882" bIns="50941">
            <a:spAutoFit/>
          </a:bodyPr>
          <a:lstStyle/>
          <a:p>
            <a:r>
              <a:rPr lang="en-US" sz="22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Electrical System</a:t>
            </a:r>
            <a:endParaRPr lang="en-US" sz="22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377660" y="2039468"/>
            <a:ext cx="5311140" cy="2203452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marL="191030" indent="-1910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 smtClean="0"/>
              <a:t>Weather impact cause change orders</a:t>
            </a:r>
          </a:p>
          <a:p>
            <a:pPr marL="191030" indent="-1910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 smtClean="0"/>
              <a:t>Multiple LEED systems</a:t>
            </a:r>
          </a:p>
          <a:p>
            <a:pPr marL="191030" indent="-1910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 smtClean="0"/>
              <a:t>Long close out time</a:t>
            </a:r>
          </a:p>
          <a:p>
            <a:pPr marL="191030" indent="-1910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 smtClean="0"/>
              <a:t>Long interior fit-out time</a:t>
            </a:r>
          </a:p>
          <a:p>
            <a:pPr marL="191030" indent="-1910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 smtClean="0"/>
              <a:t>Long planning phase (hearings)</a:t>
            </a:r>
          </a:p>
          <a:p>
            <a:pPr marL="191030" indent="-1910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 smtClean="0"/>
              <a:t>Wide spread work sequence for MEP</a:t>
            </a:r>
          </a:p>
          <a:p>
            <a:pPr marL="191030" indent="-19103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300" dirty="0" smtClean="0"/>
          </a:p>
        </p:txBody>
      </p:sp>
      <p:sp>
        <p:nvSpPr>
          <p:cNvPr id="31" name="Rectangle 30"/>
          <p:cNvSpPr/>
          <p:nvPr/>
        </p:nvSpPr>
        <p:spPr>
          <a:xfrm>
            <a:off x="9525000" y="1219200"/>
            <a:ext cx="3624277" cy="440121"/>
          </a:xfrm>
          <a:prstGeom prst="rect">
            <a:avLst/>
          </a:prstGeom>
          <a:noFill/>
        </p:spPr>
        <p:txBody>
          <a:bodyPr wrap="square" lIns="101882" tIns="50941" rIns="101882" bIns="50941">
            <a:spAutoFit/>
          </a:bodyPr>
          <a:lstStyle/>
          <a:p>
            <a:r>
              <a:rPr lang="en-US" sz="22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Schedule</a:t>
            </a:r>
            <a:endParaRPr lang="en-US" sz="22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-6934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 useBgFill="1">
        <p:nvSpPr>
          <p:cNvPr id="36" name="TextBox 35"/>
          <p:cNvSpPr txBox="1"/>
          <p:nvPr/>
        </p:nvSpPr>
        <p:spPr>
          <a:xfrm>
            <a:off x="152400" y="1187961"/>
            <a:ext cx="3352800" cy="55938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Introduction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LEED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2: Value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Cost Analysis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Breadth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Breadth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Schedule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BIM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Appendices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601200" y="4106370"/>
            <a:ext cx="3624277" cy="440121"/>
          </a:xfrm>
          <a:prstGeom prst="rect">
            <a:avLst/>
          </a:prstGeom>
          <a:noFill/>
        </p:spPr>
        <p:txBody>
          <a:bodyPr wrap="square" lIns="101882" tIns="50941" rIns="101882" bIns="50941">
            <a:spAutoFit/>
          </a:bodyPr>
          <a:lstStyle/>
          <a:p>
            <a:r>
              <a:rPr lang="en-US" sz="22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Cost</a:t>
            </a:r>
            <a:endParaRPr lang="en-US" sz="22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9377660" y="1371600"/>
            <a:ext cx="3624277" cy="440121"/>
          </a:xfrm>
          <a:prstGeom prst="rect">
            <a:avLst/>
          </a:prstGeom>
          <a:noFill/>
        </p:spPr>
        <p:txBody>
          <a:bodyPr wrap="square" lIns="101882" tIns="50941" rIns="101882" bIns="50941">
            <a:spAutoFit/>
          </a:bodyPr>
          <a:lstStyle/>
          <a:p>
            <a:r>
              <a:rPr lang="en-US" sz="22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Project Feature</a:t>
            </a:r>
            <a:endParaRPr lang="en-US" sz="22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190999" y="3746750"/>
            <a:ext cx="3624277" cy="440121"/>
          </a:xfrm>
          <a:prstGeom prst="rect">
            <a:avLst/>
          </a:prstGeom>
          <a:noFill/>
        </p:spPr>
        <p:txBody>
          <a:bodyPr wrap="square" lIns="101882" tIns="50941" rIns="101882" bIns="50941">
            <a:spAutoFit/>
          </a:bodyPr>
          <a:lstStyle/>
          <a:p>
            <a:r>
              <a:rPr lang="en-US" sz="22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Structural System</a:t>
            </a:r>
            <a:endParaRPr lang="en-US" sz="22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583047"/>
              </p:ext>
            </p:extLst>
          </p:nvPr>
        </p:nvGraphicFramePr>
        <p:xfrm>
          <a:off x="11075670" y="1524000"/>
          <a:ext cx="4621530" cy="23309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6325"/>
                <a:gridCol w="811530"/>
                <a:gridCol w="811530"/>
                <a:gridCol w="652145"/>
              </a:tblGrid>
              <a:tr h="19431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Schedule Breakdown</a:t>
                      </a:r>
                      <a:endParaRPr lang="en-US" sz="1100" dirty="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Phase</a:t>
                      </a:r>
                      <a:endParaRPr lang="en-US" sz="1100" dirty="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Start Date</a:t>
                      </a:r>
                      <a:endParaRPr lang="en-US" sz="1100" dirty="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End Date</a:t>
                      </a:r>
                      <a:endParaRPr lang="en-US" sz="11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Duration</a:t>
                      </a:r>
                      <a:endParaRPr lang="en-US" sz="11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Project Planning Phase</a:t>
                      </a:r>
                      <a:endParaRPr lang="en-US" sz="1100" dirty="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3/24/2009</a:t>
                      </a:r>
                      <a:endParaRPr lang="en-US" sz="11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12/9/2009</a:t>
                      </a:r>
                      <a:endParaRPr lang="en-US" sz="11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260</a:t>
                      </a:r>
                      <a:endParaRPr lang="en-US" sz="11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Schematic Design Phase</a:t>
                      </a:r>
                      <a:endParaRPr lang="en-US" sz="11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12/9/2009</a:t>
                      </a:r>
                      <a:endParaRPr lang="en-US" sz="11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6/1/2010</a:t>
                      </a:r>
                      <a:endParaRPr lang="en-US" sz="11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139</a:t>
                      </a:r>
                      <a:endParaRPr lang="en-US" sz="11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Design Development Phase</a:t>
                      </a:r>
                      <a:endParaRPr lang="en-US" sz="11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3/1/2010</a:t>
                      </a:r>
                      <a:endParaRPr lang="en-US" sz="11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9/6/2010</a:t>
                      </a:r>
                      <a:endParaRPr lang="en-US" sz="11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144</a:t>
                      </a:r>
                      <a:endParaRPr lang="en-US" sz="11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Construction Documents Phase</a:t>
                      </a:r>
                      <a:endParaRPr lang="en-US" sz="11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4/23/2010</a:t>
                      </a:r>
                      <a:endParaRPr lang="en-US" sz="11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5/5/2011</a:t>
                      </a:r>
                      <a:endParaRPr lang="en-US" sz="11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270</a:t>
                      </a:r>
                      <a:endParaRPr lang="en-US" sz="11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Bidding Phase</a:t>
                      </a:r>
                      <a:endParaRPr lang="en-US" sz="11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5/25/2010</a:t>
                      </a:r>
                      <a:endParaRPr lang="en-US" sz="11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8/225/11</a:t>
                      </a:r>
                      <a:endParaRPr lang="en-US" sz="11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328</a:t>
                      </a:r>
                      <a:endParaRPr lang="en-US" sz="11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Construction Administration Phase</a:t>
                      </a:r>
                      <a:endParaRPr lang="en-US" sz="11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7/8/2010</a:t>
                      </a:r>
                      <a:endParaRPr lang="en-US" sz="11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3/24/2014</a:t>
                      </a:r>
                      <a:endParaRPr lang="en-US" sz="11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968</a:t>
                      </a:r>
                      <a:endParaRPr lang="en-US" sz="11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Construction Phase</a:t>
                      </a:r>
                      <a:endParaRPr lang="en-US" sz="11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5/3/2012</a:t>
                      </a:r>
                      <a:endParaRPr lang="en-US" sz="11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12/13/2013</a:t>
                      </a:r>
                      <a:endParaRPr lang="en-US" sz="11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648</a:t>
                      </a:r>
                      <a:endParaRPr lang="en-US" sz="11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Substantial Completion</a:t>
                      </a:r>
                      <a:endParaRPr lang="en-US" sz="11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12/13/2013</a:t>
                      </a:r>
                      <a:endParaRPr lang="en-US" sz="11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12/13/2013</a:t>
                      </a:r>
                      <a:endParaRPr lang="en-US" sz="11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Project Close-out</a:t>
                      </a:r>
                      <a:endParaRPr lang="en-US" sz="11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13/13/2013</a:t>
                      </a:r>
                      <a:endParaRPr lang="en-US" sz="11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3/24/2014</a:t>
                      </a:r>
                      <a:endParaRPr lang="en-US" sz="110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110</a:t>
                      </a:r>
                      <a:endParaRPr lang="en-US" sz="1100" dirty="0">
                        <a:solidFill>
                          <a:srgbClr val="365F91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480196" y="4307320"/>
            <a:ext cx="4064607" cy="1866308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b="1" dirty="0"/>
              <a:t>Foundation:  </a:t>
            </a:r>
            <a:r>
              <a:rPr lang="en-US" sz="1300" dirty="0"/>
              <a:t>4” Spread footing shallow foundation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b="1" dirty="0"/>
              <a:t>Superstructure:</a:t>
            </a:r>
            <a:r>
              <a:rPr lang="en-US" sz="1300" dirty="0"/>
              <a:t> Structural steel with concrete slab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b="1" dirty="0"/>
              <a:t>Roofing System:  </a:t>
            </a:r>
            <a:r>
              <a:rPr lang="en-US" sz="1300" dirty="0" smtClean="0"/>
              <a:t>Composed </a:t>
            </a:r>
            <a:r>
              <a:rPr lang="en-US" sz="1300" dirty="0"/>
              <a:t>structural steel </a:t>
            </a:r>
            <a:r>
              <a:rPr lang="en-US" sz="1300" dirty="0" smtClean="0"/>
              <a:t>system </a:t>
            </a:r>
            <a:r>
              <a:rPr lang="en-US" sz="1300" dirty="0"/>
              <a:t>with metal </a:t>
            </a:r>
            <a:r>
              <a:rPr lang="en-US" sz="1300" dirty="0" smtClean="0"/>
              <a:t>decking.</a:t>
            </a:r>
            <a:endParaRPr lang="en-US" sz="1300" dirty="0"/>
          </a:p>
        </p:txBody>
      </p:sp>
      <p:sp>
        <p:nvSpPr>
          <p:cNvPr id="38" name="TextBox 37"/>
          <p:cNvSpPr txBox="1"/>
          <p:nvPr/>
        </p:nvSpPr>
        <p:spPr>
          <a:xfrm>
            <a:off x="4480195" y="1805838"/>
            <a:ext cx="3981092" cy="1866308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b="1" dirty="0"/>
              <a:t>Supply:  </a:t>
            </a:r>
            <a:r>
              <a:rPr lang="en-US" sz="1300" dirty="0"/>
              <a:t>480/277 V from supply with 208/120 step-down transformer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b="1" dirty="0"/>
              <a:t>Lighting:</a:t>
            </a:r>
            <a:r>
              <a:rPr lang="en-US" sz="1300" dirty="0"/>
              <a:t> Fluorescent with LED, HID, incandescent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b="1" dirty="0"/>
              <a:t>Controls:  </a:t>
            </a:r>
            <a:r>
              <a:rPr lang="en-US" sz="1300" dirty="0"/>
              <a:t>Astronomical timer control for exterior; occupancy sensors for interior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178095"/>
              </p:ext>
            </p:extLst>
          </p:nvPr>
        </p:nvGraphicFramePr>
        <p:xfrm>
          <a:off x="11074400" y="4114800"/>
          <a:ext cx="4394200" cy="7258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4245"/>
                <a:gridCol w="903569"/>
                <a:gridCol w="998682"/>
                <a:gridCol w="1017704"/>
              </a:tblGrid>
              <a:tr h="19050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Project Financial Data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Construction Cost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$23,450,000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Total Cost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$  28,084,000.00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Construction Cost/Sq Ft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$184.65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Total Cost/Sq Ft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$                221.13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300355"/>
              </p:ext>
            </p:extLst>
          </p:nvPr>
        </p:nvGraphicFramePr>
        <p:xfrm>
          <a:off x="11125200" y="5029200"/>
          <a:ext cx="3378200" cy="152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4989"/>
                <a:gridCol w="904025"/>
                <a:gridCol w="999186"/>
              </a:tblGrid>
              <a:tr h="1905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Major Building System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Trade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Value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Value/Sq Ft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Concrete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$7,035,000.0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$55.39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Earthwork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$2,814,000.00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$22.16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Electrical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$4,924,500.00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$38.78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Mechanical &amp; Plumbing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$3,986,500.00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$31.39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Equipments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$2,814,000.00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$22.16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Others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$1,876,000.00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$14.77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39" name="Picture 3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5295" y="4323583"/>
            <a:ext cx="1983740" cy="1713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77913"/>
            <a:ext cx="27432000" cy="0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144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88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10000" y="1077913"/>
            <a:ext cx="0" cy="5810567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0"/>
            <a:ext cx="9144000" cy="10779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Twin Rivers Elementary/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Intermediate School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McKeesport, PA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CHERRY Q. LU | 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CONSTRUCTION </a:t>
            </a: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OPTION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2190680" cy="107815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-6934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 useBgFill="1">
        <p:nvSpPr>
          <p:cNvPr id="36" name="TextBox 35"/>
          <p:cNvSpPr txBox="1"/>
          <p:nvPr/>
        </p:nvSpPr>
        <p:spPr>
          <a:xfrm>
            <a:off x="152400" y="1187961"/>
            <a:ext cx="3352800" cy="55938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Introduction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LEED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2: Value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Cost Analysis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Breadth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Breadth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Schedule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BIM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Appendices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0" y="0"/>
            <a:ext cx="9144000" cy="107791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Appendices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+mj-lt"/>
              <a:cs typeface="Aharoni" pitchFamily="2" charset="-79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732925" y="1231598"/>
            <a:ext cx="396615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Site Logistics and Layout Plan</a:t>
            </a:r>
          </a:p>
        </p:txBody>
      </p:sp>
      <p:pic>
        <p:nvPicPr>
          <p:cNvPr id="15" name="Picture 1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685" y="1752600"/>
            <a:ext cx="7072630" cy="4617720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1401" y="1752599"/>
            <a:ext cx="7086599" cy="4617721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339340"/>
            <a:ext cx="5181600" cy="385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7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77913"/>
            <a:ext cx="27432000" cy="0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144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88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10000" y="1077913"/>
            <a:ext cx="0" cy="5810567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0"/>
            <a:ext cx="9144000" cy="10779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Twin Rivers Elementary/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Intermediate School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McKeesport, PA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CHERRY Q. LU | 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CONSTRUCTION </a:t>
            </a: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OPTION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2190680" cy="107815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-6934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 useBgFill="1">
        <p:nvSpPr>
          <p:cNvPr id="36" name="TextBox 35"/>
          <p:cNvSpPr txBox="1"/>
          <p:nvPr/>
        </p:nvSpPr>
        <p:spPr>
          <a:xfrm>
            <a:off x="152400" y="1187961"/>
            <a:ext cx="3352800" cy="55938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Introduction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LEED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2: Value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Cost Analysis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Breadth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Breadth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Schedule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BIM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Appendices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0" y="0"/>
            <a:ext cx="9144000" cy="107791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Appendices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+mj-lt"/>
              <a:cs typeface="Aharoni" pitchFamily="2" charset="-79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53000" y="1633329"/>
            <a:ext cx="258436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LEED Score Cared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550" y="1187962"/>
            <a:ext cx="4133850" cy="545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200" y="1187961"/>
            <a:ext cx="4191000" cy="5496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4800" y="1447800"/>
            <a:ext cx="56007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78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9144000" y="0"/>
            <a:ext cx="9144000" cy="107791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Analysis I: LEED Implementation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+mj-lt"/>
              <a:cs typeface="Aharoni" pitchFamily="2" charset="-79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77913"/>
            <a:ext cx="27432000" cy="0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144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88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10000" y="1077913"/>
            <a:ext cx="0" cy="5810567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0"/>
            <a:ext cx="9144000" cy="10779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Twin Rivers Elementary/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Intermediate School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McKeesport, PA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CHERRY Q. LU | 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CONSTRUCTION </a:t>
            </a: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OPTION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2190680" cy="10781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982200" y="1524000"/>
            <a:ext cx="7162800" cy="4534859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sz="1600" b="1" spc="100" dirty="0" smtClean="0"/>
              <a:t>Owner’s Goal:</a:t>
            </a:r>
            <a:r>
              <a:rPr lang="en-US" sz="1600" spc="100" dirty="0" smtClean="0"/>
              <a:t>  </a:t>
            </a:r>
          </a:p>
          <a:p>
            <a:pPr lvl="1">
              <a:lnSpc>
                <a:spcPct val="200000"/>
              </a:lnSpc>
              <a:buFont typeface="Arial" pitchFamily="34" charset="0"/>
              <a:buChar char="•"/>
            </a:pPr>
            <a:r>
              <a:rPr lang="en-US" sz="1600" spc="100" dirty="0" smtClean="0"/>
              <a:t>District Scientific Education Center</a:t>
            </a:r>
          </a:p>
          <a:p>
            <a:pPr lvl="1">
              <a:lnSpc>
                <a:spcPct val="200000"/>
              </a:lnSpc>
              <a:buFont typeface="Arial" pitchFamily="34" charset="0"/>
              <a:buChar char="•"/>
            </a:pPr>
            <a:r>
              <a:rPr lang="en-US" sz="1600" spc="100" dirty="0" smtClean="0"/>
              <a:t>State-of-the-Art Facility</a:t>
            </a:r>
            <a:endParaRPr lang="en-US" sz="1600" spc="100" dirty="0"/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sz="1600" b="1" spc="100" dirty="0" smtClean="0"/>
              <a:t>Current Design</a:t>
            </a:r>
            <a:r>
              <a:rPr lang="en-US" sz="1600" spc="100" dirty="0" smtClean="0"/>
              <a:t>:  </a:t>
            </a:r>
          </a:p>
          <a:p>
            <a:pPr lvl="1">
              <a:lnSpc>
                <a:spcPct val="200000"/>
              </a:lnSpc>
              <a:buFont typeface="Arial" pitchFamily="34" charset="0"/>
              <a:buChar char="•"/>
            </a:pPr>
            <a:r>
              <a:rPr lang="en-US" sz="1600" spc="100" dirty="0" smtClean="0"/>
              <a:t>Renewable Energy Only for Showcase Purpose</a:t>
            </a:r>
            <a:endParaRPr lang="en-US" sz="1600" spc="100" dirty="0"/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sz="1600" b="1" spc="100" dirty="0" smtClean="0"/>
              <a:t>Area of Study:</a:t>
            </a:r>
            <a:r>
              <a:rPr lang="en-US" sz="1600" spc="100" dirty="0" smtClean="0"/>
              <a:t> </a:t>
            </a:r>
          </a:p>
          <a:p>
            <a:pPr lvl="1">
              <a:lnSpc>
                <a:spcPct val="200000"/>
              </a:lnSpc>
              <a:buFont typeface="Arial" pitchFamily="34" charset="0"/>
              <a:buChar char="•"/>
            </a:pPr>
            <a:r>
              <a:rPr lang="en-US" sz="1600" spc="100" dirty="0" smtClean="0"/>
              <a:t>Possibility of Renewable Energy Production for self-usage</a:t>
            </a:r>
          </a:p>
          <a:p>
            <a:pPr lvl="1">
              <a:lnSpc>
                <a:spcPct val="200000"/>
              </a:lnSpc>
              <a:buFont typeface="Arial" pitchFamily="34" charset="0"/>
              <a:buChar char="•"/>
            </a:pPr>
            <a:r>
              <a:rPr lang="en-US" sz="1600" spc="100" dirty="0" smtClean="0"/>
              <a:t>LEED Improvement from the update</a:t>
            </a:r>
          </a:p>
          <a:p>
            <a:pPr lvl="1">
              <a:lnSpc>
                <a:spcPct val="200000"/>
              </a:lnSpc>
              <a:buFont typeface="Arial" pitchFamily="34" charset="0"/>
              <a:buChar char="•"/>
            </a:pPr>
            <a:r>
              <a:rPr lang="en-US" sz="1600" spc="100" dirty="0" smtClean="0"/>
              <a:t>LEED in Public School</a:t>
            </a:r>
            <a:endParaRPr lang="en-US" sz="1600" spc="100" dirty="0"/>
          </a:p>
        </p:txBody>
      </p:sp>
      <p:sp>
        <p:nvSpPr>
          <p:cNvPr id="25" name="Rectangle 24"/>
          <p:cNvSpPr/>
          <p:nvPr/>
        </p:nvSpPr>
        <p:spPr>
          <a:xfrm>
            <a:off x="4191000" y="1295400"/>
            <a:ext cx="3624277" cy="440121"/>
          </a:xfrm>
          <a:prstGeom prst="rect">
            <a:avLst/>
          </a:prstGeom>
          <a:noFill/>
        </p:spPr>
        <p:txBody>
          <a:bodyPr wrap="square" lIns="101882" tIns="50941" rIns="101882" bIns="50941">
            <a:spAutoFit/>
          </a:bodyPr>
          <a:lstStyle/>
          <a:p>
            <a:r>
              <a:rPr lang="en-US" sz="22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Goal of Analysis I</a:t>
            </a:r>
            <a:endParaRPr lang="en-US" sz="22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-6934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 useBgFill="1">
        <p:nvSpPr>
          <p:cNvPr id="36" name="TextBox 35"/>
          <p:cNvSpPr txBox="1"/>
          <p:nvPr/>
        </p:nvSpPr>
        <p:spPr>
          <a:xfrm>
            <a:off x="152400" y="1187961"/>
            <a:ext cx="3352800" cy="55938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Introduction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LEED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2: Value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Cost Analysis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Breadth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Breadth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Schedule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BIM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Appendices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Chart 13"/>
          <p:cNvGraphicFramePr/>
          <p:nvPr/>
        </p:nvGraphicFramePr>
        <p:xfrm>
          <a:off x="4201886" y="1709057"/>
          <a:ext cx="46482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4572000" y="4894326"/>
          <a:ext cx="4067175" cy="1735074"/>
        </p:xfrm>
        <a:graphic>
          <a:graphicData uri="http://schemas.openxmlformats.org/drawingml/2006/table">
            <a:tbl>
              <a:tblPr/>
              <a:tblGrid>
                <a:gridCol w="1895475"/>
                <a:gridCol w="1085850"/>
                <a:gridCol w="1085850"/>
              </a:tblGrid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Current Design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Points Earned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Points Missed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Sustainable Sites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Water Efficiency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Energy and Atmosphere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23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Material and Resources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Indoor Environmental Quality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16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Innovation and Design Process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Regional Priority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Total Points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66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19402425" y="4724400"/>
          <a:ext cx="4067175" cy="1735074"/>
        </p:xfrm>
        <a:graphic>
          <a:graphicData uri="http://schemas.openxmlformats.org/drawingml/2006/table">
            <a:tbl>
              <a:tblPr/>
              <a:tblGrid>
                <a:gridCol w="1895475"/>
                <a:gridCol w="1085850"/>
                <a:gridCol w="1085850"/>
              </a:tblGrid>
              <a:tr h="1905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Potential Design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Points Earned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Points Missed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Sustainable Sites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Water Efficiency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Energy and Atmosphere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25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Material and Resources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Indoor Environmental Quality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16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Innovation and Design Process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Regional Priority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Total Points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82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Chart 17"/>
          <p:cNvGraphicFramePr/>
          <p:nvPr/>
        </p:nvGraphicFramePr>
        <p:xfrm>
          <a:off x="18897601" y="1447800"/>
          <a:ext cx="4800599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741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9144000" y="0"/>
            <a:ext cx="9144000" cy="107791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Analysis I: LEED Implementation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+mj-lt"/>
              <a:cs typeface="Aharoni" pitchFamily="2" charset="-79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77913"/>
            <a:ext cx="27432000" cy="0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144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88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10000" y="1077913"/>
            <a:ext cx="0" cy="5810567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0"/>
            <a:ext cx="9144000" cy="10779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Twin Rivers Elementary/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Intermediate School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McKeesport, PA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CHERRY Q. LU | 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CONSTRUCTION </a:t>
            </a: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OPTION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2190680" cy="10781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601200" y="1506920"/>
            <a:ext cx="8458200" cy="4767103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sz="1300" b="1" spc="100" dirty="0" smtClean="0"/>
              <a:t>Penn State University is Home to:</a:t>
            </a:r>
            <a:r>
              <a:rPr lang="en-US" sz="1300" spc="100" dirty="0" smtClean="0"/>
              <a:t>  </a:t>
            </a:r>
          </a:p>
          <a:p>
            <a:pPr lvl="1">
              <a:lnSpc>
                <a:spcPct val="200000"/>
              </a:lnSpc>
              <a:buFont typeface="Arial" pitchFamily="34" charset="0"/>
              <a:buChar char="•"/>
            </a:pPr>
            <a:r>
              <a:rPr lang="en-US" sz="1300" spc="100" dirty="0" smtClean="0"/>
              <a:t>Pennsylvania Wind for </a:t>
            </a:r>
            <a:r>
              <a:rPr lang="en-US" sz="1300" spc="100" smtClean="0"/>
              <a:t>School </a:t>
            </a:r>
            <a:r>
              <a:rPr lang="en-US" sz="1300" spc="100" smtClean="0"/>
              <a:t>Project(WFSP</a:t>
            </a:r>
            <a:r>
              <a:rPr lang="en-US" sz="1300" spc="100" dirty="0" smtClean="0"/>
              <a:t>)</a:t>
            </a:r>
          </a:p>
          <a:p>
            <a:pPr lvl="1">
              <a:lnSpc>
                <a:spcPct val="200000"/>
              </a:lnSpc>
              <a:buFont typeface="Arial" pitchFamily="34" charset="0"/>
              <a:buChar char="•"/>
            </a:pPr>
            <a:r>
              <a:rPr lang="en-US" sz="1300" spc="100" dirty="0" smtClean="0"/>
              <a:t>Wind Application Center (WAC) for Pennsylvania</a:t>
            </a:r>
            <a:endParaRPr lang="en-US" sz="1300" spc="100" dirty="0"/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sz="1300" b="1" spc="100" dirty="0" smtClean="0"/>
              <a:t>Purpose</a:t>
            </a:r>
            <a:r>
              <a:rPr lang="en-US" sz="1300" spc="100" dirty="0" smtClean="0"/>
              <a:t>:</a:t>
            </a:r>
          </a:p>
          <a:p>
            <a:pPr lvl="1">
              <a:lnSpc>
                <a:spcPct val="200000"/>
              </a:lnSpc>
              <a:buFont typeface="Arial" pitchFamily="34" charset="0"/>
              <a:buChar char="•"/>
            </a:pPr>
            <a:r>
              <a:rPr lang="en-US" sz="1300" spc="100" dirty="0" smtClean="0"/>
              <a:t>Help host schools seek funding.</a:t>
            </a:r>
          </a:p>
          <a:p>
            <a:pPr lvl="1">
              <a:lnSpc>
                <a:spcPct val="200000"/>
              </a:lnSpc>
              <a:buFont typeface="Arial" pitchFamily="34" charset="0"/>
              <a:buChar char="•"/>
            </a:pPr>
            <a:r>
              <a:rPr lang="en-US" sz="1300" spc="100" dirty="0" smtClean="0"/>
              <a:t>Technical consults.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sz="1300" b="1" spc="100" dirty="0" smtClean="0"/>
              <a:t>Goals:</a:t>
            </a:r>
          </a:p>
          <a:p>
            <a:pPr lvl="1">
              <a:lnSpc>
                <a:spcPct val="200000"/>
              </a:lnSpc>
              <a:buFont typeface="Arial" pitchFamily="34" charset="0"/>
              <a:buChar char="•"/>
            </a:pPr>
            <a:r>
              <a:rPr lang="en-US" sz="1300" spc="100" dirty="0" smtClean="0"/>
              <a:t>Work with selected schools to raise funding for and install small wind turbine (&lt;2kw)</a:t>
            </a:r>
          </a:p>
          <a:p>
            <a:pPr lvl="1">
              <a:lnSpc>
                <a:spcPct val="200000"/>
              </a:lnSpc>
              <a:buFont typeface="Arial" pitchFamily="34" charset="0"/>
              <a:buChar char="•"/>
            </a:pPr>
            <a:r>
              <a:rPr lang="en-US" sz="1300" spc="100" dirty="0" smtClean="0"/>
              <a:t>Students and Faculty assist in assessment, design and installation of wind system.</a:t>
            </a:r>
          </a:p>
          <a:p>
            <a:pPr lvl="1">
              <a:lnSpc>
                <a:spcPct val="200000"/>
              </a:lnSpc>
              <a:buFont typeface="Arial" pitchFamily="34" charset="0"/>
              <a:buChar char="•"/>
            </a:pPr>
            <a:r>
              <a:rPr lang="en-US" sz="1300" spc="100" dirty="0" smtClean="0"/>
              <a:t>Provide teacher training and hands-on curricula for interactive and interschool wind-related activities.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endParaRPr lang="en-US" sz="1300" spc="100" dirty="0"/>
          </a:p>
        </p:txBody>
      </p:sp>
      <p:sp>
        <p:nvSpPr>
          <p:cNvPr id="25" name="Rectangle 24"/>
          <p:cNvSpPr/>
          <p:nvPr/>
        </p:nvSpPr>
        <p:spPr>
          <a:xfrm>
            <a:off x="4191000" y="1295400"/>
            <a:ext cx="3624277" cy="440121"/>
          </a:xfrm>
          <a:prstGeom prst="rect">
            <a:avLst/>
          </a:prstGeom>
          <a:noFill/>
        </p:spPr>
        <p:txBody>
          <a:bodyPr wrap="square" lIns="101882" tIns="50941" rIns="101882" bIns="50941">
            <a:spAutoFit/>
          </a:bodyPr>
          <a:lstStyle/>
          <a:p>
            <a:r>
              <a:rPr lang="en-US" sz="22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Research Result I:</a:t>
            </a:r>
            <a:endParaRPr lang="en-US" sz="22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-6934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 useBgFill="1">
        <p:nvSpPr>
          <p:cNvPr id="36" name="TextBox 35"/>
          <p:cNvSpPr txBox="1"/>
          <p:nvPr/>
        </p:nvSpPr>
        <p:spPr>
          <a:xfrm>
            <a:off x="152400" y="1187961"/>
            <a:ext cx="3352800" cy="55938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Introduction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LEED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2: Value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Cost Analysis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Breadth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Breadth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Schedule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BIM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Appendices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91000" y="2286000"/>
            <a:ext cx="4724400" cy="3048000"/>
          </a:xfrm>
          <a:prstGeom prst="rect">
            <a:avLst/>
          </a:prstGeom>
        </p:spPr>
      </p:pic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26200" y="1515460"/>
            <a:ext cx="2393221" cy="138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8745200" y="3173248"/>
            <a:ext cx="8305800" cy="1592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300" b="1" spc="100" dirty="0"/>
              <a:t>Supported by: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300" spc="100" dirty="0"/>
              <a:t>The Wind Powering America Program 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300" spc="100" dirty="0"/>
              <a:t>The National Renewable Energy Laboratory (NREL)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300" spc="100" dirty="0"/>
              <a:t>Department of Energy’s (DOE’s) Energy Efficiency and Renewable Energy Office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300" spc="100" dirty="0"/>
              <a:t>The National Wind for Schools program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91000" y="5542488"/>
            <a:ext cx="464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MAP OF CURRENT HOST SCHOOLS FOR WFS PROGRAM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32288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9144000" y="0"/>
            <a:ext cx="9144000" cy="107791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Analysis I: LEED Implementation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+mj-lt"/>
              <a:cs typeface="Aharoni" pitchFamily="2" charset="-79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77913"/>
            <a:ext cx="27432000" cy="0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144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88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10000" y="1077913"/>
            <a:ext cx="0" cy="5810567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9050000" y="5562600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BOYCE MIDDLE SCHOOL</a:t>
            </a:r>
            <a:endParaRPr lang="en-US" sz="12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9144000" cy="10779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Twin Rivers Elementary/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Intermediate School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McKeesport, PA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CHERRY Q. LU | 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CONSTRUCTION </a:t>
            </a: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OPTION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2190680" cy="107815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-6934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 useBgFill="1">
        <p:nvSpPr>
          <p:cNvPr id="36" name="TextBox 35"/>
          <p:cNvSpPr txBox="1"/>
          <p:nvPr/>
        </p:nvSpPr>
        <p:spPr>
          <a:xfrm>
            <a:off x="152400" y="1187961"/>
            <a:ext cx="3352800" cy="55938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Introduction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LEED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2: Value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Cost Analysis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Breadth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Breadth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Schedule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BIM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Appendices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3400" y="2151585"/>
            <a:ext cx="5221224" cy="304495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84080" y="1861217"/>
            <a:ext cx="7696200" cy="1995703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b="1" spc="100" dirty="0" smtClean="0"/>
              <a:t>Uniqueness</a:t>
            </a:r>
            <a:r>
              <a:rPr lang="en-US" sz="1300" spc="100" dirty="0" smtClean="0"/>
              <a:t>: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spc="100" dirty="0" smtClean="0"/>
              <a:t>School Board is the driving force of LEED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spc="100" dirty="0" smtClean="0"/>
              <a:t>Established a LEED study committee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spc="100" dirty="0" smtClean="0"/>
              <a:t>A vehicle for local business and professional leaders to lend their expertise toward school construction.</a:t>
            </a:r>
            <a:endParaRPr lang="en-US" sz="1300" spc="100" dirty="0"/>
          </a:p>
          <a:p>
            <a:pPr>
              <a:lnSpc>
                <a:spcPct val="150000"/>
              </a:lnSpc>
            </a:pPr>
            <a:endParaRPr lang="en-US" sz="1300" spc="100" dirty="0"/>
          </a:p>
        </p:txBody>
      </p:sp>
      <p:sp>
        <p:nvSpPr>
          <p:cNvPr id="17" name="Rectangle 16"/>
          <p:cNvSpPr/>
          <p:nvPr/>
        </p:nvSpPr>
        <p:spPr>
          <a:xfrm>
            <a:off x="4343400" y="1371600"/>
            <a:ext cx="3624277" cy="779985"/>
          </a:xfrm>
          <a:prstGeom prst="rect">
            <a:avLst/>
          </a:prstGeom>
          <a:noFill/>
        </p:spPr>
        <p:txBody>
          <a:bodyPr wrap="square" lIns="101882" tIns="50941" rIns="101882" bIns="50941">
            <a:spAutoFit/>
          </a:bodyPr>
          <a:lstStyle/>
          <a:p>
            <a:r>
              <a:rPr lang="en-US" sz="22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Case Study I:</a:t>
            </a:r>
          </a:p>
          <a:p>
            <a:r>
              <a:rPr lang="en-US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Boyce Middle School</a:t>
            </a:r>
            <a:endParaRPr lang="en-US" sz="22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14800" y="2362200"/>
            <a:ext cx="41910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1">
              <a:lnSpc>
                <a:spcPct val="200000"/>
              </a:lnSpc>
            </a:pPr>
            <a:r>
              <a:rPr lang="en-US" sz="1300" b="1" spc="100" dirty="0"/>
              <a:t>Similarities: </a:t>
            </a:r>
          </a:p>
          <a:p>
            <a:pPr lvl="1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1300" spc="100" dirty="0" smtClean="0"/>
              <a:t>LEED Certified Public Middle </a:t>
            </a:r>
            <a:r>
              <a:rPr lang="en-US" sz="1300" spc="100" dirty="0"/>
              <a:t>School </a:t>
            </a:r>
            <a:endParaRPr lang="en-US" sz="1300" spc="100" dirty="0" smtClean="0"/>
          </a:p>
          <a:p>
            <a:pPr lvl="1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1300" spc="100" dirty="0" smtClean="0"/>
              <a:t>Located in </a:t>
            </a:r>
            <a:r>
              <a:rPr lang="en-US" sz="1300" spc="100" dirty="0"/>
              <a:t>Allegheny County</a:t>
            </a:r>
          </a:p>
          <a:p>
            <a:pPr lvl="1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1300" spc="100" dirty="0"/>
              <a:t>Hearing and decision process for </a:t>
            </a:r>
            <a:r>
              <a:rPr lang="en-US" sz="1300" spc="100" dirty="0" smtClean="0"/>
              <a:t>LEED</a:t>
            </a:r>
          </a:p>
          <a:p>
            <a:pPr lvl="1" indent="-342900">
              <a:lnSpc>
                <a:spcPct val="200000"/>
              </a:lnSpc>
              <a:buFont typeface="Arial" pitchFamily="34" charset="0"/>
              <a:buChar char="•"/>
            </a:pPr>
            <a:endParaRPr lang="en-US" sz="1300" spc="100" dirty="0"/>
          </a:p>
        </p:txBody>
      </p:sp>
      <p:sp>
        <p:nvSpPr>
          <p:cNvPr id="18" name="TextBox 17"/>
          <p:cNvSpPr txBox="1"/>
          <p:nvPr/>
        </p:nvSpPr>
        <p:spPr>
          <a:xfrm>
            <a:off x="9784080" y="3856920"/>
            <a:ext cx="7696200" cy="2318868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b="1" spc="100" dirty="0" smtClean="0"/>
              <a:t>Lessons Learned</a:t>
            </a:r>
            <a:r>
              <a:rPr lang="en-US" sz="1300" spc="100" dirty="0" smtClean="0"/>
              <a:t>: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spc="100" dirty="0" smtClean="0"/>
              <a:t>School Board initiative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spc="100" dirty="0" smtClean="0"/>
              <a:t>Financial benefit from industry donors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spc="100" dirty="0" smtClean="0"/>
              <a:t>Message sent to the students and the community about social responsibility, science and the benefits of quality learning environment.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spc="100" dirty="0" smtClean="0"/>
              <a:t>Role-Model for Twin Rivers Project</a:t>
            </a:r>
            <a:endParaRPr lang="en-US" sz="1300" spc="100" dirty="0"/>
          </a:p>
          <a:p>
            <a:pPr>
              <a:lnSpc>
                <a:spcPct val="150000"/>
              </a:lnSpc>
            </a:pPr>
            <a:endParaRPr lang="en-US" sz="1300" spc="100" dirty="0"/>
          </a:p>
        </p:txBody>
      </p:sp>
    </p:spTree>
    <p:extLst>
      <p:ext uri="{BB962C8B-B14F-4D97-AF65-F5344CB8AC3E}">
        <p14:creationId xmlns:p14="http://schemas.microsoft.com/office/powerpoint/2010/main" val="332288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9144000" y="0"/>
            <a:ext cx="9144000" cy="107791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Analysis I: LEED Implementation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+mj-lt"/>
              <a:cs typeface="Aharoni" pitchFamily="2" charset="-79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77913"/>
            <a:ext cx="27432000" cy="0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144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88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10000" y="1077913"/>
            <a:ext cx="0" cy="5810567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0"/>
            <a:ext cx="9144000" cy="10779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Twin Rivers Elementary/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Intermediate School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McKeesport, PA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CHERRY Q. LU | 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CONSTRUCTION </a:t>
            </a: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OPTION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2190680" cy="107815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-6934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 useBgFill="1">
        <p:nvSpPr>
          <p:cNvPr id="36" name="TextBox 35"/>
          <p:cNvSpPr txBox="1"/>
          <p:nvPr/>
        </p:nvSpPr>
        <p:spPr>
          <a:xfrm>
            <a:off x="152400" y="1187961"/>
            <a:ext cx="3352800" cy="55938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Introduction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LEED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2: Value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Cost Analysis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Breadth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Breadth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Schedule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BIM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Appendices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012852" y="5031594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INSTALLATION OF ROOF-TOP TURBINES</a:t>
            </a:r>
            <a:endParaRPr lang="en-US" sz="12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9784080" y="1861217"/>
            <a:ext cx="7696200" cy="2642034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b="1" spc="100" dirty="0" smtClean="0"/>
              <a:t>Uniqueness</a:t>
            </a:r>
            <a:r>
              <a:rPr lang="en-US" sz="1300" spc="100" dirty="0" smtClean="0"/>
              <a:t>: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spc="100" dirty="0" smtClean="0"/>
              <a:t>Participant of Penn WFS Project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spc="100" dirty="0" smtClean="0"/>
              <a:t>Received funding of $ 16,000 (= $ </a:t>
            </a:r>
            <a:r>
              <a:rPr lang="en-US" sz="1400" spc="100" dirty="0"/>
              <a:t>5,000 from West Penn Power Sustainable Energy Fund(WPPSEF</a:t>
            </a:r>
            <a:r>
              <a:rPr lang="en-US" sz="1400" spc="100" dirty="0" smtClean="0"/>
              <a:t>) + </a:t>
            </a:r>
            <a:r>
              <a:rPr lang="en-US" sz="1400" spc="100" dirty="0"/>
              <a:t>$5,000 from Lowes Educational </a:t>
            </a:r>
            <a:r>
              <a:rPr lang="en-US" sz="1400" spc="100" dirty="0" smtClean="0"/>
              <a:t>Toolbox</a:t>
            </a:r>
            <a:r>
              <a:rPr lang="en-US" sz="1400" spc="100" dirty="0"/>
              <a:t> </a:t>
            </a:r>
            <a:r>
              <a:rPr lang="en-US" sz="1400" spc="100" dirty="0" smtClean="0"/>
              <a:t>+ $5,000 </a:t>
            </a:r>
            <a:r>
              <a:rPr lang="en-US" sz="1400" spc="100" dirty="0"/>
              <a:t>from Citizen </a:t>
            </a:r>
            <a:r>
              <a:rPr lang="en-US" sz="1400" spc="100" dirty="0" smtClean="0"/>
              <a:t>Power</a:t>
            </a:r>
            <a:r>
              <a:rPr lang="en-US" sz="1400" spc="100" dirty="0"/>
              <a:t> </a:t>
            </a:r>
            <a:r>
              <a:rPr lang="en-US" sz="1400" spc="100" dirty="0" smtClean="0"/>
              <a:t>+ $ </a:t>
            </a:r>
            <a:r>
              <a:rPr lang="en-US" sz="1400" spc="100" dirty="0"/>
              <a:t>1,000 from the Superintendent’s Fund for Instruction Innovation</a:t>
            </a:r>
            <a:r>
              <a:rPr lang="en-US" sz="1400" spc="100" dirty="0" smtClean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spc="100" dirty="0" smtClean="0"/>
              <a:t>Education program with support from Penn State University</a:t>
            </a:r>
            <a:endParaRPr lang="en-US" sz="1300" spc="100" dirty="0"/>
          </a:p>
          <a:p>
            <a:pPr>
              <a:lnSpc>
                <a:spcPct val="150000"/>
              </a:lnSpc>
            </a:pPr>
            <a:endParaRPr lang="en-US" sz="1300" spc="100" dirty="0"/>
          </a:p>
        </p:txBody>
      </p:sp>
      <p:sp>
        <p:nvSpPr>
          <p:cNvPr id="26" name="Rectangle 25"/>
          <p:cNvSpPr/>
          <p:nvPr/>
        </p:nvSpPr>
        <p:spPr>
          <a:xfrm>
            <a:off x="4343400" y="1371600"/>
            <a:ext cx="3624277" cy="1457094"/>
          </a:xfrm>
          <a:prstGeom prst="rect">
            <a:avLst/>
          </a:prstGeom>
          <a:noFill/>
        </p:spPr>
        <p:txBody>
          <a:bodyPr wrap="square" lIns="101882" tIns="50941" rIns="101882" bIns="50941">
            <a:spAutoFit/>
          </a:bodyPr>
          <a:lstStyle/>
          <a:p>
            <a:r>
              <a:rPr lang="en-US" sz="22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Case Study II:</a:t>
            </a:r>
          </a:p>
          <a:p>
            <a:r>
              <a:rPr lang="en-US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Mount </a:t>
            </a:r>
            <a:r>
              <a:rPr lang="en-US" b="1" dirty="0" err="1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Nittany</a:t>
            </a:r>
            <a:r>
              <a:rPr lang="en-US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 Elementary/Intermediate School</a:t>
            </a:r>
            <a:endParaRPr lang="en-US" sz="22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14800" y="2867514"/>
            <a:ext cx="41910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1">
              <a:lnSpc>
                <a:spcPct val="200000"/>
              </a:lnSpc>
            </a:pPr>
            <a:r>
              <a:rPr lang="en-US" sz="1300" b="1" spc="100" dirty="0"/>
              <a:t>Similarities: </a:t>
            </a:r>
          </a:p>
          <a:p>
            <a:pPr lvl="1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1300" spc="100" dirty="0" smtClean="0"/>
              <a:t>LEED Certified Public </a:t>
            </a:r>
            <a:r>
              <a:rPr lang="en-US" sz="1300" spc="100" dirty="0"/>
              <a:t>School </a:t>
            </a:r>
            <a:endParaRPr lang="en-US" sz="1300" spc="100" dirty="0" smtClean="0"/>
          </a:p>
          <a:p>
            <a:pPr lvl="1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1300" spc="100" dirty="0" smtClean="0"/>
              <a:t>Two schools in one campus</a:t>
            </a:r>
            <a:endParaRPr lang="en-US" sz="1300" spc="100" dirty="0"/>
          </a:p>
          <a:p>
            <a:pPr lvl="1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1300" spc="100" dirty="0"/>
              <a:t>Hearing and decision process for </a:t>
            </a:r>
            <a:r>
              <a:rPr lang="en-US" sz="1300" spc="100" dirty="0" smtClean="0"/>
              <a:t>LEED</a:t>
            </a:r>
          </a:p>
          <a:p>
            <a:pPr lvl="1" indent="-342900">
              <a:lnSpc>
                <a:spcPct val="200000"/>
              </a:lnSpc>
              <a:buFont typeface="Arial" pitchFamily="34" charset="0"/>
              <a:buChar char="•"/>
            </a:pPr>
            <a:endParaRPr lang="en-US" sz="1300" spc="100" dirty="0"/>
          </a:p>
        </p:txBody>
      </p:sp>
      <p:sp>
        <p:nvSpPr>
          <p:cNvPr id="29" name="TextBox 28"/>
          <p:cNvSpPr txBox="1"/>
          <p:nvPr/>
        </p:nvSpPr>
        <p:spPr>
          <a:xfrm>
            <a:off x="9768840" y="4495407"/>
            <a:ext cx="7696200" cy="1672537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b="1" spc="100" dirty="0" smtClean="0"/>
              <a:t>Lessons Learned</a:t>
            </a:r>
            <a:r>
              <a:rPr lang="en-US" sz="1300" spc="100" dirty="0" smtClean="0"/>
              <a:t>: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spc="100" dirty="0" smtClean="0"/>
              <a:t>Early planning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spc="100" dirty="0" smtClean="0"/>
              <a:t>Financial assistance from WFS Project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spc="100" dirty="0" smtClean="0"/>
              <a:t>Education curricula from both schools</a:t>
            </a:r>
          </a:p>
          <a:p>
            <a:pPr>
              <a:lnSpc>
                <a:spcPct val="150000"/>
              </a:lnSpc>
            </a:pPr>
            <a:endParaRPr lang="en-US" sz="1300" spc="100" dirty="0"/>
          </a:p>
        </p:txBody>
      </p:sp>
      <p:pic>
        <p:nvPicPr>
          <p:cNvPr id="30" name="Picture 29"/>
          <p:cNvPicPr/>
          <p:nvPr/>
        </p:nvPicPr>
        <p:blipFill>
          <a:blip r:embed="rId4"/>
          <a:stretch>
            <a:fillRect/>
          </a:stretch>
        </p:blipFill>
        <p:spPr>
          <a:xfrm>
            <a:off x="19012852" y="1800257"/>
            <a:ext cx="4189095" cy="287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8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9144000" y="0"/>
            <a:ext cx="9144000" cy="107791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Analysis I: LEED Implementation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+mj-lt"/>
              <a:cs typeface="Aharoni" pitchFamily="2" charset="-79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77913"/>
            <a:ext cx="27432000" cy="0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144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88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10000" y="1077913"/>
            <a:ext cx="0" cy="5810567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012400" y="5486400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ENERGY &amp; POWER OUTPUT</a:t>
            </a:r>
            <a:endParaRPr lang="en-US" sz="12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9144000" cy="10779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Twin Rivers Elementary/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Intermediate School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McKeesport, PA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CHERRY Q. LU | 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CONSTRUCTION </a:t>
            </a: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OPTION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2190680" cy="10781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668000" y="3681288"/>
            <a:ext cx="5867400" cy="1903370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b="1" spc="100" dirty="0" smtClean="0"/>
              <a:t>Current Turbine:</a:t>
            </a:r>
            <a:r>
              <a:rPr lang="en-US" sz="1300" spc="100" dirty="0" smtClean="0"/>
              <a:t>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spc="100" dirty="0" smtClean="0"/>
              <a:t>Showcase purpose only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spc="100" dirty="0" smtClean="0"/>
              <a:t>Vertical axis turbines from Clean Field Energy</a:t>
            </a:r>
            <a:endParaRPr lang="en-US" sz="1300" spc="100" dirty="0"/>
          </a:p>
          <a:p>
            <a:pPr>
              <a:lnSpc>
                <a:spcPct val="150000"/>
              </a:lnSpc>
            </a:pPr>
            <a:r>
              <a:rPr lang="en-US" sz="1300" b="1" spc="100" dirty="0" smtClean="0"/>
              <a:t>Propose Turbine: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spc="100" dirty="0" smtClean="0"/>
              <a:t>Small unit vertical axis turbines from Clean Field Energy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spc="100" dirty="0" smtClean="0"/>
              <a:t>Energy production purpose</a:t>
            </a:r>
            <a:endParaRPr lang="en-US" sz="1300" spc="100" dirty="0"/>
          </a:p>
        </p:txBody>
      </p:sp>
      <p:sp>
        <p:nvSpPr>
          <p:cNvPr id="25" name="Rectangle 24"/>
          <p:cNvSpPr/>
          <p:nvPr/>
        </p:nvSpPr>
        <p:spPr>
          <a:xfrm>
            <a:off x="9296400" y="2018324"/>
            <a:ext cx="8991600" cy="1055767"/>
          </a:xfrm>
          <a:prstGeom prst="rect">
            <a:avLst/>
          </a:prstGeom>
          <a:noFill/>
        </p:spPr>
        <p:txBody>
          <a:bodyPr wrap="square" lIns="101882" tIns="50941" rIns="101882" bIns="5094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Roof-Top Wind Turbine for Energy Production</a:t>
            </a:r>
          </a:p>
          <a:p>
            <a:pPr algn="ctr">
              <a:lnSpc>
                <a:spcPct val="150000"/>
              </a:lnSpc>
            </a:pPr>
            <a:r>
              <a:rPr lang="en-US" sz="22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 is Recommended.</a:t>
            </a:r>
            <a:endParaRPr lang="en-US" sz="22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-6934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 useBgFill="1">
        <p:nvSpPr>
          <p:cNvPr id="36" name="TextBox 35"/>
          <p:cNvSpPr txBox="1"/>
          <p:nvPr/>
        </p:nvSpPr>
        <p:spPr>
          <a:xfrm>
            <a:off x="152400" y="1187961"/>
            <a:ext cx="3352800" cy="55938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Introduction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LEED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2: Value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Cost Analysis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Breadth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Breadth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Schedule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BIM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Appendices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36341"/>
              </p:ext>
            </p:extLst>
          </p:nvPr>
        </p:nvGraphicFramePr>
        <p:xfrm>
          <a:off x="4114800" y="1378457"/>
          <a:ext cx="4419600" cy="52128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9800"/>
                <a:gridCol w="2209800"/>
              </a:tblGrid>
              <a:tr h="34752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Rated Power</a:t>
                      </a:r>
                      <a:endParaRPr lang="en-US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115041" marT="57520" marB="5752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600 w</a:t>
                      </a:r>
                      <a:endParaRPr lang="en-US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115041" marR="115041" marT="57520" marB="57520"/>
                </a:tc>
              </a:tr>
              <a:tr h="34752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Maximum Output Power</a:t>
                      </a:r>
                      <a:endParaRPr lang="en-US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115041" marT="57520" marB="5752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800 w</a:t>
                      </a:r>
                      <a:endParaRPr lang="en-US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115041" marR="115041" marT="57520" marB="57520"/>
                </a:tc>
              </a:tr>
              <a:tr h="34752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Output Voltage</a:t>
                      </a:r>
                      <a:endParaRPr lang="en-US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115041" marT="57520" marB="5752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48 V</a:t>
                      </a:r>
                      <a:endParaRPr lang="en-US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115041" marR="115041" marT="57520" marB="57520"/>
                </a:tc>
              </a:tr>
              <a:tr h="34752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Rotor Height</a:t>
                      </a:r>
                      <a:endParaRPr lang="en-US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115041" marT="57520" marB="5752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1.6 m (5.2 </a:t>
                      </a:r>
                      <a:r>
                        <a:rPr lang="en-US" sz="1050" dirty="0" err="1">
                          <a:effectLst/>
                        </a:rPr>
                        <a:t>ft</a:t>
                      </a:r>
                      <a:r>
                        <a:rPr lang="en-US" sz="1050" dirty="0">
                          <a:effectLst/>
                        </a:rPr>
                        <a:t>)</a:t>
                      </a:r>
                      <a:endParaRPr lang="en-US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115041" marR="115041" marT="57520" marB="57520"/>
                </a:tc>
              </a:tr>
              <a:tr h="34752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Rotor Diameter</a:t>
                      </a:r>
                      <a:endParaRPr lang="en-US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115041" marT="57520" marB="5752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1.2 m (3.9 </a:t>
                      </a:r>
                      <a:r>
                        <a:rPr lang="en-US" sz="1050" dirty="0" err="1">
                          <a:effectLst/>
                        </a:rPr>
                        <a:t>ft</a:t>
                      </a:r>
                      <a:r>
                        <a:rPr lang="en-US" sz="1050" dirty="0">
                          <a:effectLst/>
                        </a:rPr>
                        <a:t>)</a:t>
                      </a:r>
                      <a:endParaRPr lang="en-US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115041" marR="115041" marT="57520" marB="57520"/>
                </a:tc>
              </a:tr>
              <a:tr h="34752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Start-up Wind Speed</a:t>
                      </a:r>
                      <a:endParaRPr lang="en-US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115041" marT="57520" marB="5752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1.5 m/s (3.4 mph)</a:t>
                      </a:r>
                      <a:endParaRPr lang="en-US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115041" marR="115041" marT="57520" marB="57520"/>
                </a:tc>
              </a:tr>
              <a:tr h="34752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Rated Wind Speed</a:t>
                      </a:r>
                      <a:endParaRPr lang="en-US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115041" marT="57520" marB="5752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10 m/s (22.3 mph)</a:t>
                      </a:r>
                      <a:endParaRPr lang="en-US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115041" marR="115041" marT="57520" marB="57520"/>
                </a:tc>
              </a:tr>
              <a:tr h="34752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Survival Wind Speed</a:t>
                      </a:r>
                      <a:endParaRPr lang="en-US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115041" marT="57520" marB="5752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50 m/s (111.5 mph)</a:t>
                      </a:r>
                      <a:endParaRPr lang="en-US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115041" marR="115041" marT="57520" marB="57520"/>
                </a:tc>
              </a:tr>
              <a:tr h="34752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Generator</a:t>
                      </a:r>
                      <a:endParaRPr lang="en-US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115041" marT="57520" marB="5752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Permanent Magnetic Generator</a:t>
                      </a:r>
                      <a:endParaRPr lang="en-US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115041" marR="115041" marT="57520" marB="57520"/>
                </a:tc>
              </a:tr>
              <a:tr h="34752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Generator Efficiency</a:t>
                      </a:r>
                      <a:endParaRPr lang="en-US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115041" marT="57520" marB="5752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&gt;0.96</a:t>
                      </a:r>
                      <a:endParaRPr lang="en-US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115041" marR="115041" marT="57520" marB="57520"/>
                </a:tc>
              </a:tr>
              <a:tr h="34752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Turbine Weight</a:t>
                      </a:r>
                      <a:endParaRPr lang="en-US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115041" marT="57520" marB="5752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18 kg (39.6lbs)</a:t>
                      </a:r>
                      <a:endParaRPr lang="en-US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115041" marR="115041" marT="57520" marB="57520"/>
                </a:tc>
              </a:tr>
              <a:tr h="34752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Noise</a:t>
                      </a:r>
                      <a:endParaRPr lang="en-US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115041" marT="57520" marB="5752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&lt;45dB(A)</a:t>
                      </a:r>
                      <a:endParaRPr lang="en-US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115041" marR="115041" marT="57520" marB="57520"/>
                </a:tc>
              </a:tr>
              <a:tr h="34752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Temperature Range</a:t>
                      </a:r>
                      <a:endParaRPr lang="en-US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115041" marT="57520" marB="5752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-20°C to +50°C</a:t>
                      </a:r>
                      <a:endParaRPr lang="en-US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115041" marR="115041" marT="57520" marB="57520"/>
                </a:tc>
              </a:tr>
              <a:tr h="34752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Design Lifetime</a:t>
                      </a:r>
                      <a:endParaRPr lang="en-US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115041" marT="57520" marB="5752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20 Years</a:t>
                      </a:r>
                      <a:endParaRPr lang="en-US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115041" marR="115041" marT="57520" marB="57520"/>
                </a:tc>
              </a:tr>
              <a:tr h="34752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Warranty</a:t>
                      </a:r>
                      <a:endParaRPr lang="en-US" sz="11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0" marR="115041" marT="57520" marB="5752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Standard 5 Years</a:t>
                      </a:r>
                      <a:endParaRPr lang="en-US" sz="11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115041" marR="115041" marT="57520" marB="57520"/>
                </a:tc>
              </a:tr>
            </a:tbl>
          </a:graphicData>
        </a:graphic>
      </p:graphicFrame>
      <p:pic>
        <p:nvPicPr>
          <p:cNvPr id="15" name="Pictur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19583400" y="1187961"/>
            <a:ext cx="3200400" cy="498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8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9144000" y="0"/>
            <a:ext cx="9144000" cy="107791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Analysis I: LEED Implementation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Aharoni" pitchFamily="2" charset="-79"/>
              <a:cs typeface="Aharoni" pitchFamily="2" charset="-79"/>
            </a:endParaRPr>
          </a:p>
          <a:p>
            <a:pPr algn="ctr">
              <a:defRPr/>
            </a:pPr>
            <a:endParaRPr lang="en-US" sz="1000" dirty="0">
              <a:latin typeface="+mj-lt"/>
              <a:cs typeface="Aharoni" pitchFamily="2" charset="-79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77913"/>
            <a:ext cx="27432000" cy="0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144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88000" y="-76200"/>
            <a:ext cx="0" cy="1154113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10000" y="1077913"/>
            <a:ext cx="0" cy="5810567"/>
          </a:xfrm>
          <a:prstGeom prst="line">
            <a:avLst/>
          </a:prstGeom>
          <a:ln w="4445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0"/>
            <a:ext cx="9144000" cy="10779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Twin Rivers Elementary/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Intermediate School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McKeesport, PA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pPr algn="ctr">
              <a:defRPr/>
            </a:pP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CHERRY Q. LU | </a:t>
            </a:r>
            <a:r>
              <a:rPr 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CONSTRUCTION </a:t>
            </a: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OPTION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2190680" cy="10781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236720" y="2297132"/>
            <a:ext cx="4876800" cy="3934695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smtClean="0"/>
              <a:t>Assumptions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One </a:t>
            </a:r>
            <a:r>
              <a:rPr lang="en-US" sz="1400" dirty="0"/>
              <a:t>unit </a:t>
            </a:r>
            <a:r>
              <a:rPr lang="en-US" sz="1400" dirty="0" smtClean="0"/>
              <a:t> </a:t>
            </a:r>
            <a:r>
              <a:rPr lang="en-US" sz="1400" dirty="0"/>
              <a:t>every 4 square feet </a:t>
            </a:r>
            <a:r>
              <a:rPr lang="en-US" sz="1400" dirty="0" smtClean="0"/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The </a:t>
            </a:r>
            <a:r>
              <a:rPr lang="en-US" sz="1400" dirty="0"/>
              <a:t>impact of the installation to the structural system will be analyzed as the structural breadth. </a:t>
            </a:r>
            <a:endParaRPr lang="en-US" sz="14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The </a:t>
            </a:r>
            <a:r>
              <a:rPr lang="en-US" sz="1400" dirty="0"/>
              <a:t>capacity of a unit from Clean Field is </a:t>
            </a:r>
            <a:r>
              <a:rPr lang="en-US" sz="1400" dirty="0" smtClean="0"/>
              <a:t>= </a:t>
            </a:r>
            <a:r>
              <a:rPr lang="en-US" sz="1400" dirty="0"/>
              <a:t>23% of its maximum output. </a:t>
            </a:r>
            <a:endParaRPr lang="en-US" sz="14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Electricity </a:t>
            </a:r>
            <a:r>
              <a:rPr lang="en-US" sz="1400" dirty="0"/>
              <a:t>prices = 0.05 $/Kwh </a:t>
            </a:r>
            <a:r>
              <a:rPr lang="en-US" sz="1400" dirty="0" smtClean="0"/>
              <a:t>( based on conservative </a:t>
            </a:r>
            <a:r>
              <a:rPr lang="en-US" sz="1400" dirty="0"/>
              <a:t>estimate</a:t>
            </a:r>
            <a:r>
              <a:rPr lang="en-US" sz="1400" dirty="0" smtClean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Crane cost = </a:t>
            </a:r>
            <a:r>
              <a:rPr lang="en-US" sz="1400" dirty="0"/>
              <a:t>$750 per day </a:t>
            </a:r>
            <a:r>
              <a:rPr lang="en-US" sz="1400" dirty="0" smtClean="0"/>
              <a:t>+ </a:t>
            </a:r>
            <a:r>
              <a:rPr lang="en-US" sz="1400" dirty="0"/>
              <a:t>$200 per hour</a:t>
            </a:r>
          </a:p>
          <a:p>
            <a:pPr>
              <a:lnSpc>
                <a:spcPct val="150000"/>
              </a:lnSpc>
            </a:pPr>
            <a:endParaRPr lang="en-US" sz="1400" dirty="0" smtClean="0"/>
          </a:p>
          <a:p>
            <a:pPr>
              <a:lnSpc>
                <a:spcPct val="150000"/>
              </a:lnSpc>
            </a:pPr>
            <a:endParaRPr lang="en-US" sz="1300" b="1" u="sng" spc="100" dirty="0"/>
          </a:p>
          <a:p>
            <a:pPr>
              <a:lnSpc>
                <a:spcPct val="150000"/>
              </a:lnSpc>
            </a:pPr>
            <a:endParaRPr lang="en-US" sz="1300" spc="100" dirty="0"/>
          </a:p>
        </p:txBody>
      </p:sp>
      <p:sp>
        <p:nvSpPr>
          <p:cNvPr id="25" name="Rectangle 24"/>
          <p:cNvSpPr/>
          <p:nvPr/>
        </p:nvSpPr>
        <p:spPr>
          <a:xfrm>
            <a:off x="4038600" y="1765551"/>
            <a:ext cx="4343400" cy="441431"/>
          </a:xfrm>
          <a:prstGeom prst="rect">
            <a:avLst/>
          </a:prstGeom>
          <a:noFill/>
        </p:spPr>
        <p:txBody>
          <a:bodyPr wrap="square" lIns="101882" tIns="50941" rIns="101882" bIns="50941">
            <a:spAutoFit/>
          </a:bodyPr>
          <a:lstStyle/>
          <a:p>
            <a:r>
              <a:rPr lang="en-US" sz="22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Cost Analysis without Funding</a:t>
            </a:r>
            <a:endParaRPr lang="en-US" sz="22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-6934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 useBgFill="1">
        <p:nvSpPr>
          <p:cNvPr id="36" name="TextBox 35"/>
          <p:cNvSpPr txBox="1"/>
          <p:nvPr/>
        </p:nvSpPr>
        <p:spPr>
          <a:xfrm>
            <a:off x="152400" y="1187961"/>
            <a:ext cx="3352800" cy="55938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Introduction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LEED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314450" lvl="2" indent="-4000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2: Value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Cost Analysis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Breadth </a:t>
            </a:r>
            <a:endParaRPr lang="en-US" sz="11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Breadth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Schedule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BIM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1200150" lvl="2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romanUcPeriod"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Appendices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01200" y="1986267"/>
            <a:ext cx="701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The total energy production estimation = </a:t>
            </a: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400" dirty="0" smtClean="0"/>
              <a:t>number </a:t>
            </a:r>
            <a:r>
              <a:rPr lang="en-US" sz="2400" dirty="0"/>
              <a:t>of units * maximum production of each unit * operation time * system </a:t>
            </a:r>
            <a:r>
              <a:rPr lang="en-US" sz="2400" dirty="0" smtClean="0"/>
              <a:t>capacity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9601200" y="3991673"/>
            <a:ext cx="7467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Thus, 18</a:t>
            </a:r>
            <a:r>
              <a:rPr lang="en-US" sz="2000" dirty="0"/>
              <a:t>* 800w * 8766hr * 23% = </a:t>
            </a:r>
            <a:r>
              <a:rPr lang="en-US" sz="2000" b="1" dirty="0"/>
              <a:t>29033 </a:t>
            </a:r>
            <a:r>
              <a:rPr lang="en-US" sz="2000" b="1" dirty="0" smtClean="0"/>
              <a:t>Kwh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           $ 0.05 </a:t>
            </a:r>
            <a:r>
              <a:rPr lang="en-US" sz="2000" dirty="0"/>
              <a:t>* 29033 = </a:t>
            </a:r>
            <a:r>
              <a:rPr lang="en-US" sz="2000" b="1" dirty="0"/>
              <a:t>$ </a:t>
            </a:r>
            <a:r>
              <a:rPr lang="en-US" sz="2000" b="1" dirty="0" smtClean="0"/>
              <a:t>1452 </a:t>
            </a:r>
            <a:endParaRPr lang="en-US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9113520" y="5257055"/>
            <a:ext cx="91744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ost </a:t>
            </a:r>
            <a:r>
              <a:rPr lang="en-US" dirty="0">
                <a:solidFill>
                  <a:srgbClr val="FF0000"/>
                </a:solidFill>
              </a:rPr>
              <a:t>saving of </a:t>
            </a:r>
            <a:r>
              <a:rPr lang="en-US" dirty="0" smtClean="0">
                <a:solidFill>
                  <a:srgbClr val="FF0000"/>
                </a:solidFill>
              </a:rPr>
              <a:t>$1452/year </a:t>
            </a:r>
            <a:r>
              <a:rPr lang="en-US" dirty="0">
                <a:solidFill>
                  <a:srgbClr val="FF0000"/>
                </a:solidFill>
              </a:rPr>
              <a:t>from the installation of rooftop wind turbine </a:t>
            </a:r>
            <a:r>
              <a:rPr lang="en-US" dirty="0" smtClean="0">
                <a:solidFill>
                  <a:srgbClr val="FF0000"/>
                </a:solidFill>
              </a:rPr>
              <a:t>units.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88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7332</TotalTime>
  <Words>5673</Words>
  <Application>Microsoft Office PowerPoint</Application>
  <PresentationFormat>Custom</PresentationFormat>
  <Paragraphs>1693</Paragraphs>
  <Slides>31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Waveform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Lu</dc:creator>
  <cp:lastModifiedBy>PSUAE</cp:lastModifiedBy>
  <cp:revision>325</cp:revision>
  <dcterms:created xsi:type="dcterms:W3CDTF">2006-11-29T18:17:25Z</dcterms:created>
  <dcterms:modified xsi:type="dcterms:W3CDTF">2014-05-02T17:12:26Z</dcterms:modified>
</cp:coreProperties>
</file>